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1"/>
  </p:notesMasterIdLst>
  <p:handoutMasterIdLst>
    <p:handoutMasterId r:id="rId22"/>
  </p:handoutMasterIdLst>
  <p:sldIdLst>
    <p:sldId id="547" r:id="rId2"/>
    <p:sldId id="550" r:id="rId3"/>
    <p:sldId id="558" r:id="rId4"/>
    <p:sldId id="667" r:id="rId5"/>
    <p:sldId id="668" r:id="rId6"/>
    <p:sldId id="692" r:id="rId7"/>
    <p:sldId id="697" r:id="rId8"/>
    <p:sldId id="691" r:id="rId9"/>
    <p:sldId id="694" r:id="rId10"/>
    <p:sldId id="702" r:id="rId11"/>
    <p:sldId id="703" r:id="rId12"/>
    <p:sldId id="704" r:id="rId13"/>
    <p:sldId id="700" r:id="rId14"/>
    <p:sldId id="699" r:id="rId15"/>
    <p:sldId id="701" r:id="rId16"/>
    <p:sldId id="562" r:id="rId17"/>
    <p:sldId id="554" r:id="rId18"/>
    <p:sldId id="552" r:id="rId19"/>
    <p:sldId id="553" r:id="rId20"/>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7" d="100"/>
          <a:sy n="107" d="100"/>
        </p:scale>
        <p:origin x="-82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P.Eng</a:t>
            </a:r>
            <a:r>
              <a:rPr lang="en-US" sz="1100" b="0" kern="0" baseline="0" dirty="0" smtClean="0">
                <a:solidFill>
                  <a:srgbClr val="FFFFFF"/>
                </a:solidFill>
                <a:latin typeface="Georgia" panose="02040502050405020303" pitchFamily="18" charset="0"/>
                <a:ea typeface="ＭＳ Ｐゴシック" charset="-128"/>
                <a:cs typeface="Arial" pitchFamily="34" charset="0"/>
              </a:rPr>
              <a:t>.</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Memory leaks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Memory leaks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468"/>
    </mc:Choice>
    <mc:Fallback>
      <p:transition spd="slow" advTm="15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Premature allocation</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Suppose an algorithm needs an </a:t>
            </a:r>
            <a:r>
              <a:rPr lang="en-CA" dirty="0" err="1" smtClean="0"/>
              <a:t>array</a:t>
            </a:r>
            <a:r>
              <a:rPr lang="en-CA" dirty="0" err="1" smtClean="0">
                <a:solidFill>
                  <a:schemeClr val="bg1"/>
                </a:solidFill>
              </a:rPr>
              <a:t>x</a:t>
            </a:r>
            <a:r>
              <a:rPr lang="en-CA" dirty="0" smtClean="0">
                <a:solidFill>
                  <a:schemeClr val="bg1"/>
                </a:solidFill>
              </a:rPr>
              <a:t> x</a:t>
            </a:r>
          </a:p>
          <a:p>
            <a:pPr marL="800100" lvl="2" indent="0">
              <a:buNone/>
            </a:pPr>
            <a:r>
              <a:rPr lang="en-CA" sz="1600" dirty="0" smtClean="0">
                <a:latin typeface="Consolas" panose="020B0609020204030204" pitchFamily="49" charset="0"/>
                <a:cs typeface="Consolas" panose="020B0609020204030204" pitchFamily="49" charset="0"/>
              </a:rPr>
              <a:t>double </a:t>
            </a:r>
            <a:r>
              <a:rPr lang="en-CA" sz="1600" dirty="0" err="1" smtClean="0">
                <a:latin typeface="Consolas" panose="020B0609020204030204" pitchFamily="49" charset="0"/>
                <a:cs typeface="Consolas" panose="020B0609020204030204" pitchFamily="49" charset="0"/>
              </a:rPr>
              <a:t>calculate_distance</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int m, int n, std::size_t cap</a:t>
            </a:r>
            <a:r>
              <a:rPr lang="en-CA" sz="1600" i="1"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800100" lvl="2" indent="0">
              <a:buNone/>
            </a:pPr>
            <a:r>
              <a:rPr lang="en-CA" sz="1600" dirty="0" smtClean="0">
                <a:solidFill>
                  <a:srgbClr val="FF0000"/>
                </a:solidFill>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double distance{0.0};</a:t>
            </a:r>
          </a:p>
          <a:p>
            <a:pPr marL="800100" lvl="2" indent="0">
              <a:buNone/>
            </a:pPr>
            <a:r>
              <a:rPr lang="en-CA" sz="1600" dirty="0" smtClean="0">
                <a:solidFill>
                  <a:srgbClr val="FF0000"/>
                </a:solidFill>
                <a:latin typeface="Consolas" panose="020B0609020204030204" pitchFamily="49" charset="0"/>
                <a:cs typeface="Consolas" panose="020B0609020204030204" pitchFamily="49" charset="0"/>
              </a:rPr>
              <a:t>    double *</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{new double[cap</a:t>
            </a:r>
            <a:r>
              <a:rPr lang="en-CA" sz="1600" dirty="0" smtClean="0">
                <a:solidFill>
                  <a:srgbClr val="FF0000"/>
                </a:solidFill>
                <a:latin typeface="Consolas" panose="020B0609020204030204" pitchFamily="49" charset="0"/>
                <a:cs typeface="Consolas" panose="020B0609020204030204" pitchFamily="49" charset="0"/>
              </a:rPr>
              <a:t>]};</a:t>
            </a:r>
          </a:p>
          <a:p>
            <a:pPr marL="800100" lvl="2" indent="0">
              <a:buNone/>
            </a:pPr>
            <a:r>
              <a:rPr lang="en-CA" sz="1600" dirty="0" smtClean="0">
                <a:latin typeface="Consolas" panose="020B0609020204030204" pitchFamily="49" charset="0"/>
                <a:cs typeface="Consolas" panose="020B0609020204030204" pitchFamily="49" charset="0"/>
              </a:rPr>
              <a:t>    </a:t>
            </a:r>
          </a:p>
          <a:p>
            <a:pPr marL="800100" lvl="2" indent="0">
              <a:buNone/>
            </a:pPr>
            <a:r>
              <a:rPr lang="en-CA" sz="1600" dirty="0" smtClean="0">
                <a:latin typeface="Consolas" panose="020B0609020204030204" pitchFamily="49" charset="0"/>
                <a:cs typeface="Consolas" panose="020B0609020204030204" pitchFamily="49" charset="0"/>
              </a:rPr>
              <a:t>    if ( m == n ) {</a:t>
            </a:r>
          </a:p>
          <a:p>
            <a:pPr marL="800100" lvl="2" indent="0">
              <a:buNone/>
            </a:pPr>
            <a:r>
              <a:rPr lang="en-CA" sz="1600" dirty="0" smtClean="0">
                <a:latin typeface="Consolas" panose="020B0609020204030204" pitchFamily="49" charset="0"/>
                <a:cs typeface="Consolas" panose="020B0609020204030204" pitchFamily="49" charset="0"/>
              </a:rPr>
              <a:t>        distance = 0.0;</a:t>
            </a:r>
          </a:p>
          <a:p>
            <a:pPr marL="800100" lvl="2" indent="0">
              <a:buNone/>
            </a:pPr>
            <a:r>
              <a:rPr lang="en-CA" sz="1600" dirty="0" smtClean="0">
                <a:latin typeface="Consolas" panose="020B0609020204030204" pitchFamily="49" charset="0"/>
                <a:cs typeface="Consolas" panose="020B0609020204030204" pitchFamily="49" charset="0"/>
              </a:rPr>
              <a:t>    } else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calculate 'distance' using  </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a_distance</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as a</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temporary array</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solidFill>
                  <a:srgbClr val="FF0000"/>
                </a:solidFill>
                <a:latin typeface="Consolas" panose="020B0609020204030204" pitchFamily="49" charset="0"/>
                <a:cs typeface="Consolas" panose="020B0609020204030204" pitchFamily="49" charset="0"/>
              </a:rPr>
              <a:t>        delete[] </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a:t>
            </a:r>
            <a:endParaRPr lang="en-CA" sz="1600"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       </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 nullptr;</a:t>
            </a:r>
          </a:p>
          <a:p>
            <a:pPr marL="800100" lvl="2" indent="0">
              <a:buNone/>
            </a:pPr>
            <a:r>
              <a:rPr lang="en-CA" sz="1600" dirty="0" smtClean="0">
                <a:latin typeface="Consolas" panose="020B0609020204030204" pitchFamily="49" charset="0"/>
                <a:cs typeface="Consolas" panose="020B0609020204030204" pitchFamily="49" charset="0"/>
              </a:rPr>
              <a:t>    }</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Use 'distance' in some future calculation...</a:t>
            </a:r>
          </a:p>
          <a:p>
            <a:pPr marL="800100" lvl="2" indent="0">
              <a:buNone/>
            </a:pPr>
            <a:r>
              <a:rPr lang="en-CA" sz="1600" dirty="0" smtClean="0">
                <a:latin typeface="Consolas" panose="020B0609020204030204" pitchFamily="49" charset="0"/>
                <a:cs typeface="Consolas" panose="020B0609020204030204" pitchFamily="49" charset="0"/>
              </a:rPr>
              <a:t>    return </a:t>
            </a:r>
            <a:r>
              <a:rPr lang="en-CA" sz="1600" dirty="0" smtClean="0">
                <a:latin typeface="Consolas" panose="020B0609020204030204" pitchFamily="49" charset="0"/>
                <a:cs typeface="Consolas" panose="020B0609020204030204" pitchFamily="49" charset="0"/>
              </a:rPr>
              <a:t>distance;</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691562"/>
      </p:ext>
    </p:extLst>
  </p:cSld>
  <p:clrMapOvr>
    <a:masterClrMapping/>
  </p:clrMapOvr>
  <mc:AlternateContent xmlns:mc="http://schemas.openxmlformats.org/markup-compatibility/2006">
    <mc:Choice xmlns:p14="http://schemas.microsoft.com/office/powerpoint/2010/main" Requires="p14">
      <p:transition spd="slow" p14:dur="2000" advTm="63656"/>
    </mc:Choice>
    <mc:Fallback>
      <p:transition spd="slow" advTm="6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Premature allocation</a:t>
            </a:r>
            <a:endParaRPr lang="en-CA" dirty="0"/>
          </a:p>
        </p:txBody>
      </p:sp>
      <p:sp>
        <p:nvSpPr>
          <p:cNvPr id="3" name="Content Placeholder 2"/>
          <p:cNvSpPr>
            <a:spLocks noGrp="1"/>
          </p:cNvSpPr>
          <p:nvPr>
            <p:ph idx="1"/>
          </p:nvPr>
        </p:nvSpPr>
        <p:spPr>
          <a:xfrm>
            <a:off x="457200" y="1600200"/>
            <a:ext cx="8075240" cy="4525963"/>
          </a:xfrm>
        </p:spPr>
        <p:txBody>
          <a:bodyPr/>
          <a:lstStyle/>
          <a:p>
            <a:r>
              <a:rPr lang="en-CA" dirty="0" smtClean="0"/>
              <a:t>Instead, declare and initialize only when the array is needed</a:t>
            </a:r>
            <a:endParaRPr lang="en-CA" dirty="0" smtClean="0">
              <a:solidFill>
                <a:schemeClr val="bg1"/>
              </a:solidFill>
            </a:endParaRPr>
          </a:p>
          <a:p>
            <a:pPr marL="800100" lvl="2" indent="0">
              <a:buNone/>
            </a:pPr>
            <a:r>
              <a:rPr lang="en-CA" sz="1600" dirty="0" smtClean="0">
                <a:latin typeface="Consolas" panose="020B0609020204030204" pitchFamily="49" charset="0"/>
                <a:cs typeface="Consolas" panose="020B0609020204030204" pitchFamily="49" charset="0"/>
              </a:rPr>
              <a:t>double </a:t>
            </a:r>
            <a:r>
              <a:rPr lang="en-CA" sz="1600" dirty="0" err="1" smtClean="0">
                <a:latin typeface="Consolas" panose="020B0609020204030204" pitchFamily="49" charset="0"/>
                <a:cs typeface="Consolas" panose="020B0609020204030204" pitchFamily="49" charset="0"/>
              </a:rPr>
              <a:t>calculate_distance</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int m, int n, std::size_t cap</a:t>
            </a:r>
            <a:r>
              <a:rPr lang="en-CA" sz="1600" i="1"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800100" lvl="2" indent="0">
              <a:buNone/>
            </a:pPr>
            <a:r>
              <a:rPr lang="en-CA" sz="1600" dirty="0" smtClean="0">
                <a:latin typeface="Consolas" panose="020B0609020204030204" pitchFamily="49" charset="0"/>
                <a:cs typeface="Consolas" panose="020B0609020204030204" pitchFamily="49" charset="0"/>
              </a:rPr>
              <a:t>    double distance{0.0};</a:t>
            </a:r>
            <a:endParaRPr lang="en-CA" sz="1600" dirty="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if ( m == n ) {</a:t>
            </a:r>
          </a:p>
          <a:p>
            <a:pPr marL="800100" lvl="2" indent="0">
              <a:buNone/>
            </a:pPr>
            <a:r>
              <a:rPr lang="en-CA" sz="1600" dirty="0" smtClean="0">
                <a:latin typeface="Consolas" panose="020B0609020204030204" pitchFamily="49" charset="0"/>
                <a:cs typeface="Consolas" panose="020B0609020204030204" pitchFamily="49" charset="0"/>
              </a:rPr>
              <a:t>        distance = 0.0;</a:t>
            </a:r>
          </a:p>
          <a:p>
            <a:pPr marL="800100" lvl="2" indent="0">
              <a:buNone/>
            </a:pPr>
            <a:r>
              <a:rPr lang="en-CA" sz="1600" dirty="0" smtClean="0">
                <a:latin typeface="Consolas" panose="020B0609020204030204" pitchFamily="49" charset="0"/>
                <a:cs typeface="Consolas" panose="020B0609020204030204" pitchFamily="49" charset="0"/>
              </a:rPr>
              <a:t>    } else {</a:t>
            </a:r>
          </a:p>
          <a:p>
            <a:pPr marL="800100" lvl="2" indent="0">
              <a:buNone/>
            </a:pPr>
            <a:r>
              <a:rPr lang="en-CA" sz="1600" dirty="0" smtClean="0">
                <a:solidFill>
                  <a:srgbClr val="FF0000"/>
                </a:solidFill>
                <a:latin typeface="Consolas" panose="020B0609020204030204" pitchFamily="49" charset="0"/>
                <a:cs typeface="Consolas" panose="020B0609020204030204" pitchFamily="49" charset="0"/>
              </a:rPr>
              <a:t>        </a:t>
            </a:r>
            <a:r>
              <a:rPr lang="en-CA" sz="1600" dirty="0" err="1">
                <a:solidFill>
                  <a:srgbClr val="FF0000"/>
                </a:solidFill>
                <a:latin typeface="Consolas" panose="020B0609020204030204" pitchFamily="49" charset="0"/>
                <a:cs typeface="Consolas" panose="020B0609020204030204" pitchFamily="49" charset="0"/>
              </a:rPr>
              <a:t>int</a:t>
            </a:r>
            <a:r>
              <a:rPr lang="en-CA" sz="1600" dirty="0">
                <a:solidFill>
                  <a:srgbClr val="FF0000"/>
                </a:solidFill>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{new </a:t>
            </a:r>
            <a:r>
              <a:rPr lang="en-CA" sz="1600" dirty="0">
                <a:solidFill>
                  <a:srgbClr val="FF0000"/>
                </a:solidFill>
                <a:latin typeface="Consolas" panose="020B0609020204030204" pitchFamily="49" charset="0"/>
                <a:cs typeface="Consolas" panose="020B0609020204030204" pitchFamily="49" charset="0"/>
              </a:rPr>
              <a:t>int[cap]};</a:t>
            </a:r>
          </a:p>
          <a:p>
            <a:pPr marL="800100" lvl="2" indent="0">
              <a:buNone/>
            </a:pPr>
            <a:r>
              <a:rPr lang="en-CA" sz="1600" dirty="0" smtClean="0">
                <a:latin typeface="Consolas" panose="020B0609020204030204" pitchFamily="49" charset="0"/>
                <a:cs typeface="Consolas" panose="020B0609020204030204" pitchFamily="49" charset="0"/>
              </a:rPr>
              <a:t>        // calculate 'distance' using  </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a_distance_array</a:t>
            </a:r>
            <a:r>
              <a:rPr lang="en-CA" sz="1600" dirty="0" smtClean="0">
                <a:latin typeface="Consolas" panose="020B0609020204030204" pitchFamily="49" charset="0"/>
                <a:cs typeface="Consolas" panose="020B0609020204030204" pitchFamily="49" charset="0"/>
              </a:rPr>
              <a:t>' as a</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temporary array</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solidFill>
                  <a:srgbClr val="FF0000"/>
                </a:solidFill>
                <a:latin typeface="Consolas" panose="020B0609020204030204" pitchFamily="49" charset="0"/>
                <a:cs typeface="Consolas" panose="020B0609020204030204" pitchFamily="49" charset="0"/>
              </a:rPr>
              <a:t>        delete[] </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a:t>
            </a:r>
            <a:endParaRPr lang="en-CA" sz="1600"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sz="1600" dirty="0">
                <a:solidFill>
                  <a:srgbClr val="FF0000"/>
                </a:solidFill>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       </a:t>
            </a:r>
            <a:r>
              <a:rPr lang="en-CA" sz="1600" dirty="0" err="1" smtClean="0">
                <a:solidFill>
                  <a:srgbClr val="FF0000"/>
                </a:solidFill>
                <a:latin typeface="Consolas" panose="020B0609020204030204" pitchFamily="49" charset="0"/>
                <a:cs typeface="Consolas" panose="020B0609020204030204" pitchFamily="49" charset="0"/>
              </a:rPr>
              <a:t>a_distance</a:t>
            </a:r>
            <a:r>
              <a:rPr lang="en-CA" sz="1600" dirty="0" smtClean="0">
                <a:solidFill>
                  <a:srgbClr val="FF0000"/>
                </a:solidFill>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 nullptr;</a:t>
            </a:r>
          </a:p>
          <a:p>
            <a:pPr marL="800100" lvl="2" indent="0">
              <a:buNone/>
            </a:pPr>
            <a:r>
              <a:rPr lang="en-CA" sz="1600" dirty="0" smtClean="0">
                <a:latin typeface="Consolas" panose="020B0609020204030204" pitchFamily="49" charset="0"/>
                <a:cs typeface="Consolas" panose="020B0609020204030204" pitchFamily="49" charset="0"/>
              </a:rPr>
              <a:t>    }</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Use 'distance' in some future calculation...</a:t>
            </a:r>
          </a:p>
          <a:p>
            <a:pPr marL="800100" lvl="2" indent="0">
              <a:buNone/>
            </a:pPr>
            <a:r>
              <a:rPr lang="en-CA" sz="1600" dirty="0" smtClean="0">
                <a:latin typeface="Consolas" panose="020B0609020204030204" pitchFamily="49" charset="0"/>
                <a:cs typeface="Consolas" panose="020B0609020204030204" pitchFamily="49" charset="0"/>
              </a:rPr>
              <a:t>    return </a:t>
            </a:r>
            <a:r>
              <a:rPr lang="en-CA" sz="1600" dirty="0" smtClean="0">
                <a:latin typeface="Consolas" panose="020B0609020204030204" pitchFamily="49" charset="0"/>
                <a:cs typeface="Consolas" panose="020B0609020204030204" pitchFamily="49" charset="0"/>
              </a:rPr>
              <a:t>distance;</a:t>
            </a: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4039837"/>
      </p:ext>
    </p:extLst>
  </p:cSld>
  <p:clrMapOvr>
    <a:masterClrMapping/>
  </p:clrMapOvr>
  <mc:AlternateContent xmlns:mc="http://schemas.openxmlformats.org/markup-compatibility/2006">
    <mc:Choice xmlns:p14="http://schemas.microsoft.com/office/powerpoint/2010/main" Requires="p14">
      <p:transition spd="slow" p14:dur="2000" advTm="24089"/>
    </mc:Choice>
    <mc:Fallback>
      <p:transition spd="slow" advTm="2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Tips to avoid memory leaks</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Some tips for avoiding memory leaks:</a:t>
            </a:r>
          </a:p>
          <a:p>
            <a:pPr lvl="1"/>
            <a:r>
              <a:rPr lang="en-CA" dirty="0" smtClean="0"/>
              <a:t>Try to allocate </a:t>
            </a:r>
            <a:r>
              <a:rPr lang="en-CA" dirty="0"/>
              <a:t>memory only during initialization</a:t>
            </a:r>
          </a:p>
          <a:p>
            <a:pPr lvl="1"/>
            <a:r>
              <a:rPr lang="en-CA" dirty="0" smtClean="0"/>
              <a:t>Check pointers before they leave scope</a:t>
            </a:r>
          </a:p>
          <a:p>
            <a:pPr lvl="2"/>
            <a:r>
              <a:rPr lang="en-CA" dirty="0" smtClean="0"/>
              <a:t>All pointers should either be</a:t>
            </a:r>
          </a:p>
          <a:p>
            <a:pPr lvl="3"/>
            <a:r>
              <a:rPr lang="en-CA" dirty="0" smtClean="0"/>
              <a:t>Return values or</a:t>
            </a:r>
          </a:p>
          <a:p>
            <a:pPr lvl="3"/>
            <a:r>
              <a:rPr lang="en-CA" dirty="0" smtClean="0"/>
              <a:t>Deallocated and set to </a:t>
            </a:r>
            <a:r>
              <a:rPr lang="en-CA" dirty="0" smtClean="0">
                <a:latin typeface="Consolas" panose="020B0609020204030204" pitchFamily="49" charset="0"/>
                <a:cs typeface="Consolas" panose="020B0609020204030204" pitchFamily="49" charset="0"/>
              </a:rPr>
              <a:t>'nullptr'</a:t>
            </a:r>
          </a:p>
          <a:p>
            <a:pPr lvl="1"/>
            <a:r>
              <a:rPr lang="en-CA" dirty="0" smtClean="0"/>
              <a:t>Pointers should only be defined in the smallest necessary scope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615198"/>
      </p:ext>
    </p:extLst>
  </p:cSld>
  <p:clrMapOvr>
    <a:masterClrMapping/>
  </p:clrMapOvr>
  <mc:AlternateContent xmlns:mc="http://schemas.openxmlformats.org/markup-compatibility/2006">
    <mc:Choice xmlns:p14="http://schemas.microsoft.com/office/powerpoint/2010/main" Requires="p14">
      <p:transition spd="slow" p14:dur="2000" advTm="62737"/>
    </mc:Choice>
    <mc:Fallback>
      <p:transition spd="slow" advTm="6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Restrict allocation to initialization</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Try to restrict allocation to initialization</a:t>
            </a:r>
          </a:p>
          <a:p>
            <a:pPr lvl="1"/>
            <a:r>
              <a:rPr lang="en-CA" dirty="0" smtClean="0"/>
              <a:t>If possibly, only allocate when a variable is being initialized</a:t>
            </a:r>
            <a:endParaRPr lang="en-CA" dirty="0" smtClean="0">
              <a:latin typeface="Consolas" panose="020B0609020204030204" pitchFamily="49" charset="0"/>
              <a:cs typeface="Consolas" panose="020B0609020204030204" pitchFamily="49" charset="0"/>
            </a:endParaRPr>
          </a:p>
          <a:p>
            <a:pPr marL="1314450" lvl="3" indent="0">
              <a:buNone/>
            </a:pPr>
            <a:r>
              <a:rPr lang="en-CA" dirty="0" smtClean="0">
                <a:latin typeface="Consolas" panose="020B0609020204030204" pitchFamily="49" charset="0"/>
                <a:cs typeface="Consolas" panose="020B0609020204030204" pitchFamily="49" charset="0"/>
              </a:rPr>
              <a:t>double *function_name( </a:t>
            </a:r>
            <a:r>
              <a:rPr lang="en-CA" i="1" dirty="0" smtClean="0">
                <a:latin typeface="Consolas" panose="020B0609020204030204" pitchFamily="49" charset="0"/>
                <a:cs typeface="Consolas" panose="020B0609020204030204" pitchFamily="49" charset="0"/>
              </a:rPr>
              <a:t>parameters…</a:t>
            </a:r>
            <a:r>
              <a:rPr lang="en-CA" dirty="0" smtClean="0">
                <a:latin typeface="Consolas" panose="020B0609020204030204" pitchFamily="49" charset="0"/>
                <a:cs typeface="Consolas" panose="020B0609020204030204" pitchFamily="49" charset="0"/>
              </a:rPr>
              <a:t> ) {</a:t>
            </a:r>
          </a:p>
          <a:p>
            <a:pPr marL="1314450" lvl="3" indent="0">
              <a:buNone/>
            </a:pPr>
            <a:r>
              <a:rPr lang="en-CA" dirty="0" smtClean="0">
                <a:latin typeface="Consolas" panose="020B0609020204030204" pitchFamily="49" charset="0"/>
                <a:cs typeface="Consolas" panose="020B0609020204030204" pitchFamily="49" charset="0"/>
              </a:rPr>
              <a:t>    // do not declare </a:t>
            </a:r>
            <a:r>
              <a:rPr lang="en-CA" dirty="0" err="1" smtClean="0">
                <a:latin typeface="Consolas" panose="020B0609020204030204" pitchFamily="49" charset="0"/>
                <a:cs typeface="Consolas" panose="020B0609020204030204" pitchFamily="49" charset="0"/>
              </a:rPr>
              <a:t>a_int</a:t>
            </a:r>
            <a:r>
              <a:rPr lang="en-CA"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here</a:t>
            </a:r>
          </a:p>
          <a:p>
            <a:pPr marL="1314450" lvl="3" indent="0">
              <a:buNone/>
            </a:pPr>
            <a:endParaRPr lang="en-CA" dirty="0" smtClean="0">
              <a:latin typeface="Consolas" panose="020B0609020204030204" pitchFamily="49" charset="0"/>
              <a:cs typeface="Consolas" panose="020B0609020204030204" pitchFamily="49" charset="0"/>
            </a:endParaRPr>
          </a:p>
          <a:p>
            <a:pPr marL="1314450" lvl="3"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while ( </a:t>
            </a:r>
            <a:r>
              <a:rPr lang="en-CA" i="1" dirty="0" smtClean="0">
                <a:latin typeface="Consolas" panose="020B0609020204030204" pitchFamily="49" charset="0"/>
                <a:cs typeface="Consolas" panose="020B0609020204030204" pitchFamily="49" charset="0"/>
              </a:rPr>
              <a:t>condition</a:t>
            </a:r>
            <a:r>
              <a:rPr lang="en-CA" dirty="0" smtClean="0">
                <a:latin typeface="Consolas" panose="020B0609020204030204" pitchFamily="49" charset="0"/>
                <a:cs typeface="Consolas" panose="020B0609020204030204" pitchFamily="49" charset="0"/>
              </a:rPr>
              <a:t> ) {</a:t>
            </a:r>
          </a:p>
          <a:p>
            <a:pPr marL="1314450" lvl="3"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err="1" smtClean="0">
                <a:solidFill>
                  <a:srgbClr val="C00000"/>
                </a:solidFill>
                <a:latin typeface="Consolas" panose="020B0609020204030204" pitchFamily="49" charset="0"/>
                <a:cs typeface="Consolas" panose="020B0609020204030204" pitchFamily="49" charset="0"/>
              </a:rPr>
              <a:t>int</a:t>
            </a:r>
            <a:r>
              <a:rPr lang="en-CA" b="1" dirty="0" smtClean="0">
                <a:solidFill>
                  <a:srgbClr val="C00000"/>
                </a:solidFill>
                <a:latin typeface="Consolas" panose="020B0609020204030204" pitchFamily="49" charset="0"/>
                <a:cs typeface="Consolas" panose="020B0609020204030204" pitchFamily="49" charset="0"/>
              </a:rPr>
              <a:t> </a:t>
            </a:r>
            <a:r>
              <a:rPr lang="en-CA" b="1" dirty="0" smtClean="0">
                <a:solidFill>
                  <a:srgbClr val="C00000"/>
                </a:solidFill>
                <a:latin typeface="Consolas" panose="020B0609020204030204" pitchFamily="49" charset="0"/>
                <a:cs typeface="Consolas" panose="020B0609020204030204" pitchFamily="49" charset="0"/>
              </a:rPr>
              <a:t>*</a:t>
            </a:r>
            <a:r>
              <a:rPr lang="en-CA" b="1" dirty="0" err="1" smtClean="0">
                <a:solidFill>
                  <a:srgbClr val="C00000"/>
                </a:solidFill>
                <a:latin typeface="Consolas" panose="020B0609020204030204" pitchFamily="49" charset="0"/>
                <a:cs typeface="Consolas" panose="020B0609020204030204" pitchFamily="49" charset="0"/>
              </a:rPr>
              <a:t>p_int</a:t>
            </a:r>
            <a:r>
              <a:rPr lang="en-CA" b="1" dirty="0" smtClean="0">
                <a:solidFill>
                  <a:srgbClr val="C00000"/>
                </a:solidFill>
                <a:latin typeface="Consolas" panose="020B0609020204030204" pitchFamily="49" charset="0"/>
                <a:cs typeface="Consolas" panose="020B0609020204030204" pitchFamily="49" charset="0"/>
              </a:rPr>
              <a:t>{new </a:t>
            </a:r>
            <a:r>
              <a:rPr lang="en-CA" b="1" dirty="0" smtClean="0">
                <a:solidFill>
                  <a:srgbClr val="C00000"/>
                </a:solidFill>
                <a:latin typeface="Consolas" panose="020B0609020204030204" pitchFamily="49" charset="0"/>
                <a:cs typeface="Consolas" panose="020B0609020204030204" pitchFamily="49" charset="0"/>
              </a:rPr>
              <a:t>int{</a:t>
            </a:r>
            <a:r>
              <a:rPr lang="en-CA" b="1" i="1" dirty="0" smtClean="0">
                <a:solidFill>
                  <a:srgbClr val="C00000"/>
                </a:solidFill>
                <a:latin typeface="Consolas" panose="020B0609020204030204" pitchFamily="49" charset="0"/>
                <a:cs typeface="Consolas" panose="020B0609020204030204" pitchFamily="49" charset="0"/>
              </a:rPr>
              <a:t>some_value</a:t>
            </a:r>
            <a:r>
              <a:rPr lang="en-CA" b="1" dirty="0" smtClean="0">
                <a:solidFill>
                  <a:srgbClr val="C00000"/>
                </a:solidFill>
                <a:latin typeface="Consolas" panose="020B0609020204030204" pitchFamily="49" charset="0"/>
                <a:cs typeface="Consolas" panose="020B0609020204030204" pitchFamily="49" charset="0"/>
              </a:rPr>
              <a:t>}};</a:t>
            </a:r>
          </a:p>
          <a:p>
            <a:pPr marL="1314450" lvl="3" indent="0">
              <a:buNone/>
            </a:pPr>
            <a:r>
              <a:rPr lang="en-CA" dirty="0" smtClean="0">
                <a:latin typeface="Consolas" panose="020B0609020204030204" pitchFamily="49" charset="0"/>
                <a:cs typeface="Consolas" panose="020B0609020204030204" pitchFamily="49" charset="0"/>
              </a:rPr>
              <a:t>        // Do something with </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p_int</a:t>
            </a:r>
            <a:r>
              <a:rPr lang="en-CA" dirty="0" smtClean="0">
                <a:latin typeface="Consolas" panose="020B0609020204030204" pitchFamily="49" charset="0"/>
                <a:cs typeface="Consolas" panose="020B0609020204030204" pitchFamily="49" charset="0"/>
              </a:rPr>
              <a:t>'</a:t>
            </a:r>
          </a:p>
          <a:p>
            <a:pPr marL="1314450" lvl="3"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b="1" dirty="0" smtClean="0">
                <a:solidFill>
                  <a:srgbClr val="C00000"/>
                </a:solidFill>
                <a:latin typeface="Consolas" panose="020B0609020204030204" pitchFamily="49" charset="0"/>
                <a:cs typeface="Consolas" panose="020B0609020204030204" pitchFamily="49" charset="0"/>
              </a:rPr>
              <a:t>delete </a:t>
            </a:r>
            <a:r>
              <a:rPr lang="en-CA" b="1" dirty="0" err="1" smtClean="0">
                <a:solidFill>
                  <a:srgbClr val="C00000"/>
                </a:solidFill>
                <a:latin typeface="Consolas" panose="020B0609020204030204" pitchFamily="49" charset="0"/>
                <a:cs typeface="Consolas" panose="020B0609020204030204" pitchFamily="49" charset="0"/>
              </a:rPr>
              <a:t>p_int</a:t>
            </a:r>
            <a:r>
              <a:rPr lang="en-CA" b="1" dirty="0" smtClean="0">
                <a:solidFill>
                  <a:srgbClr val="C00000"/>
                </a:solidFill>
                <a:latin typeface="Consolas" panose="020B0609020204030204" pitchFamily="49" charset="0"/>
                <a:cs typeface="Consolas" panose="020B0609020204030204" pitchFamily="49" charset="0"/>
              </a:rPr>
              <a:t>;</a:t>
            </a:r>
          </a:p>
          <a:p>
            <a:pPr marL="1314450" lvl="3" indent="0">
              <a:buNone/>
            </a:pPr>
            <a:r>
              <a:rPr lang="en-CA" b="1" dirty="0" smtClean="0">
                <a:solidFill>
                  <a:srgbClr val="C00000"/>
                </a:solidFill>
                <a:latin typeface="Consolas" panose="020B0609020204030204" pitchFamily="49" charset="0"/>
                <a:cs typeface="Consolas" panose="020B0609020204030204" pitchFamily="49" charset="0"/>
              </a:rPr>
              <a:t>        </a:t>
            </a:r>
            <a:r>
              <a:rPr lang="en-CA" b="1" dirty="0" err="1" smtClean="0">
                <a:solidFill>
                  <a:srgbClr val="C00000"/>
                </a:solidFill>
                <a:latin typeface="Consolas" panose="020B0609020204030204" pitchFamily="49" charset="0"/>
                <a:cs typeface="Consolas" panose="020B0609020204030204" pitchFamily="49" charset="0"/>
              </a:rPr>
              <a:t>p_int</a:t>
            </a:r>
            <a:r>
              <a:rPr lang="en-CA" b="1" dirty="0" smtClean="0">
                <a:solidFill>
                  <a:srgbClr val="C00000"/>
                </a:solidFill>
                <a:latin typeface="Consolas" panose="020B0609020204030204" pitchFamily="49" charset="0"/>
                <a:cs typeface="Consolas" panose="020B0609020204030204" pitchFamily="49" charset="0"/>
              </a:rPr>
              <a:t> </a:t>
            </a:r>
            <a:r>
              <a:rPr lang="en-CA" b="1" dirty="0" smtClean="0">
                <a:solidFill>
                  <a:srgbClr val="C00000"/>
                </a:solidFill>
                <a:latin typeface="Consolas" panose="020B0609020204030204" pitchFamily="49" charset="0"/>
                <a:cs typeface="Consolas" panose="020B0609020204030204" pitchFamily="49" charset="0"/>
              </a:rPr>
              <a:t>= </a:t>
            </a:r>
            <a:r>
              <a:rPr lang="en-CA" b="1" dirty="0" err="1" smtClean="0">
                <a:solidFill>
                  <a:srgbClr val="C00000"/>
                </a:solidFill>
                <a:latin typeface="Consolas" panose="020B0609020204030204" pitchFamily="49" charset="0"/>
                <a:cs typeface="Consolas" panose="020B0609020204030204" pitchFamily="49" charset="0"/>
              </a:rPr>
              <a:t>nullptr</a:t>
            </a:r>
            <a:r>
              <a:rPr lang="en-CA" b="1" dirty="0" smtClean="0">
                <a:solidFill>
                  <a:srgbClr val="C00000"/>
                </a:solidFill>
                <a:latin typeface="Consolas" panose="020B0609020204030204" pitchFamily="49" charset="0"/>
                <a:cs typeface="Consolas" panose="020B0609020204030204" pitchFamily="49" charset="0"/>
              </a:rPr>
              <a:t>;</a:t>
            </a:r>
          </a:p>
          <a:p>
            <a:pPr marL="1314450" lvl="3" indent="0">
              <a:buNone/>
            </a:pPr>
            <a:endParaRPr lang="en-US" dirty="0">
              <a:latin typeface="Consolas" panose="020B0609020204030204" pitchFamily="49" charset="0"/>
              <a:cs typeface="Consolas" panose="020B0609020204030204" pitchFamily="49" charset="0"/>
            </a:endParaRPr>
          </a:p>
          <a:p>
            <a:pPr marL="1314450" lvl="3" indent="0">
              <a:buNone/>
            </a:pPr>
            <a:r>
              <a:rPr lang="en-US" dirty="0" smtClean="0">
                <a:latin typeface="Consolas" panose="020B0609020204030204" pitchFamily="49" charset="0"/>
                <a:cs typeface="Consolas" panose="020B0609020204030204" pitchFamily="49" charset="0"/>
              </a:rPr>
              <a:t>        // Do something else...</a:t>
            </a:r>
          </a:p>
          <a:p>
            <a:pPr marL="1314450" lvl="3" indent="0">
              <a:buNone/>
            </a:pPr>
            <a:r>
              <a:rPr lang="en-US" dirty="0">
                <a:latin typeface="Consolas" panose="020B0609020204030204" pitchFamily="49" charset="0"/>
                <a:cs typeface="Consolas" panose="020B0609020204030204" pitchFamily="49" charset="0"/>
              </a:rPr>
              <a:t> </a:t>
            </a:r>
            <a:r>
              <a:rPr lang="en-US" dirty="0" smtClean="0">
                <a:latin typeface="Consolas" panose="020B0609020204030204" pitchFamily="49" charset="0"/>
                <a:cs typeface="Consolas" panose="020B0609020204030204" pitchFamily="49" charset="0"/>
              </a:rPr>
              <a:t>       assert( </a:t>
            </a:r>
            <a:r>
              <a:rPr lang="en-US" dirty="0" err="1" smtClean="0">
                <a:latin typeface="Consolas" panose="020B0609020204030204" pitchFamily="49" charset="0"/>
                <a:cs typeface="Consolas" panose="020B0609020204030204" pitchFamily="49" charset="0"/>
              </a:rPr>
              <a:t>p_int</a:t>
            </a:r>
            <a:r>
              <a:rPr lang="en-US" dirty="0" smtClean="0">
                <a:latin typeface="Consolas" panose="020B0609020204030204" pitchFamily="49" charset="0"/>
                <a:cs typeface="Consolas" panose="020B0609020204030204" pitchFamily="49" charset="0"/>
              </a:rPr>
              <a:t> == </a:t>
            </a:r>
            <a:r>
              <a:rPr lang="en-US" dirty="0" err="1" smtClean="0">
                <a:latin typeface="Consolas" panose="020B0609020204030204" pitchFamily="49" charset="0"/>
                <a:cs typeface="Consolas" panose="020B0609020204030204" pitchFamily="49" charset="0"/>
              </a:rPr>
              <a:t>nullptr</a:t>
            </a:r>
            <a:r>
              <a:rPr lang="en-US" dirty="0" smtClean="0">
                <a:latin typeface="Consolas" panose="020B0609020204030204" pitchFamily="49" charset="0"/>
                <a:cs typeface="Consolas" panose="020B0609020204030204" pitchFamily="49" charset="0"/>
              </a:rPr>
              <a:t> );</a:t>
            </a:r>
            <a:endParaRPr lang="en-CA" dirty="0">
              <a:latin typeface="Consolas" panose="020B0609020204030204" pitchFamily="49" charset="0"/>
              <a:cs typeface="Consolas" panose="020B0609020204030204" pitchFamily="49" charset="0"/>
            </a:endParaRPr>
          </a:p>
          <a:p>
            <a:pPr marL="1314450" lvl="3" indent="0">
              <a:buNone/>
            </a:pPr>
            <a:r>
              <a:rPr lang="en-CA" dirty="0" smtClean="0">
                <a:latin typeface="Consolas" panose="020B0609020204030204" pitchFamily="49" charset="0"/>
                <a:cs typeface="Consolas" panose="020B0609020204030204" pitchFamily="49" charset="0"/>
              </a:rPr>
              <a:t>    }</a:t>
            </a:r>
            <a:endParaRPr lang="en-CA" dirty="0">
              <a:latin typeface="Consolas" panose="020B0609020204030204" pitchFamily="49" charset="0"/>
              <a:cs typeface="Consolas" panose="020B0609020204030204" pitchFamily="49" charset="0"/>
            </a:endParaRPr>
          </a:p>
          <a:p>
            <a:pPr marL="1314450" lvl="3" indent="0">
              <a:buNone/>
            </a:pPr>
            <a:r>
              <a:rPr lang="en-CA" dirty="0" smtClean="0">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9836281"/>
      </p:ext>
    </p:extLst>
  </p:cSld>
  <p:clrMapOvr>
    <a:masterClrMapping/>
  </p:clrMapOvr>
  <mc:AlternateContent xmlns:mc="http://schemas.openxmlformats.org/markup-compatibility/2006">
    <mc:Choice xmlns:p14="http://schemas.microsoft.com/office/powerpoint/2010/main" Requires="p14">
      <p:transition spd="slow" p14:dur="2000" advTm="45469"/>
    </mc:Choice>
    <mc:Fallback>
      <p:transition spd="slow" advTm="4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Check pointers before they leave scope</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Avoiding memory leaks requires rigorous control on the assignment:</a:t>
            </a:r>
          </a:p>
          <a:p>
            <a:pPr lvl="1"/>
            <a:r>
              <a:rPr lang="en-CA" dirty="0" smtClean="0"/>
              <a:t>After deleting a pointer, set the value to </a:t>
            </a:r>
            <a:r>
              <a:rPr lang="en-CA" dirty="0" smtClean="0">
                <a:latin typeface="Consolas" panose="020B0609020204030204" pitchFamily="49" charset="0"/>
                <a:cs typeface="Consolas" panose="020B0609020204030204" pitchFamily="49" charset="0"/>
              </a:rPr>
              <a:t>nullptr</a:t>
            </a:r>
          </a:p>
          <a:p>
            <a:pPr lvl="1"/>
            <a:r>
              <a:rPr lang="en-CA" dirty="0" smtClean="0"/>
              <a:t>At the end of a </a:t>
            </a:r>
            <a:r>
              <a:rPr lang="en-CA" dirty="0" smtClean="0"/>
              <a:t>function,</a:t>
            </a:r>
            <a:br>
              <a:rPr lang="en-CA" dirty="0" smtClean="0"/>
            </a:br>
            <a:r>
              <a:rPr lang="en-CA" dirty="0" smtClean="0"/>
              <a:t>	  either </a:t>
            </a:r>
            <a:r>
              <a:rPr lang="en-CA" dirty="0" smtClean="0"/>
              <a:t>all pointers should be </a:t>
            </a:r>
            <a:r>
              <a:rPr lang="en-CA" dirty="0" smtClean="0">
                <a:latin typeface="Consolas" panose="020B0609020204030204" pitchFamily="49" charset="0"/>
                <a:cs typeface="Consolas" panose="020B0609020204030204" pitchFamily="49" charset="0"/>
              </a:rPr>
              <a:t>nullptr</a:t>
            </a:r>
            <a:r>
              <a:rPr lang="en-CA" dirty="0" smtClean="0"/>
              <a:t> or returned</a:t>
            </a:r>
          </a:p>
          <a:p>
            <a:pPr marL="1314450" lvl="3" indent="0">
              <a:buNone/>
            </a:pPr>
            <a:r>
              <a:rPr lang="en-CA" sz="1600" dirty="0" smtClean="0">
                <a:latin typeface="Consolas" panose="020B0609020204030204" pitchFamily="49" charset="0"/>
                <a:cs typeface="Consolas" panose="020B0609020204030204" pitchFamily="49" charset="0"/>
              </a:rPr>
              <a:t>double *function_name( </a:t>
            </a:r>
            <a:r>
              <a:rPr lang="en-CA" sz="1600" i="1" dirty="0" smtClean="0">
                <a:latin typeface="Consolas" panose="020B0609020204030204" pitchFamily="49" charset="0"/>
                <a:cs typeface="Consolas" panose="020B0609020204030204" pitchFamily="49" charset="0"/>
              </a:rPr>
              <a:t>parameters…</a:t>
            </a:r>
            <a:r>
              <a:rPr lang="en-CA" sz="1600" dirty="0" smtClean="0">
                <a:latin typeface="Consolas" panose="020B0609020204030204" pitchFamily="49" charset="0"/>
                <a:cs typeface="Consolas" panose="020B0609020204030204" pitchFamily="49" charset="0"/>
              </a:rPr>
              <a:t> ) {</a:t>
            </a:r>
          </a:p>
          <a:p>
            <a:pPr marL="1314450" lvl="3" indent="0">
              <a:buNone/>
            </a:pP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*p_int1{new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{42</a:t>
            </a:r>
            <a:r>
              <a:rPr lang="en-CA" sz="1600" dirty="0" smtClean="0">
                <a:latin typeface="Consolas" panose="020B0609020204030204" pitchFamily="49" charset="0"/>
                <a:cs typeface="Consolas" panose="020B0609020204030204" pitchFamily="49" charset="0"/>
              </a:rPr>
              <a:t>}};</a:t>
            </a:r>
          </a:p>
          <a:p>
            <a:pPr marL="1314450" lvl="3"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*p_int2{ </a:t>
            </a:r>
            <a:r>
              <a:rPr lang="en-US" sz="1600" dirty="0" err="1" smtClean="0">
                <a:latin typeface="Consolas" panose="020B0609020204030204" pitchFamily="49" charset="0"/>
                <a:cs typeface="Consolas" panose="020B0609020204030204" pitchFamily="49" charset="0"/>
              </a:rPr>
              <a:t>p_int</a:t>
            </a:r>
            <a:r>
              <a:rPr lang="en-US" sz="1600" dirty="0" smtClean="0">
                <a:latin typeface="Consolas" panose="020B0609020204030204" pitchFamily="49" charset="0"/>
                <a:cs typeface="Consolas" panose="020B0609020204030204" pitchFamily="49" charset="0"/>
              </a:rPr>
              <a:t> };</a:t>
            </a:r>
            <a:endParaRPr lang="en-CA" sz="1600" dirty="0" smtClean="0">
              <a:latin typeface="Consolas" panose="020B0609020204030204" pitchFamily="49" charset="0"/>
              <a:cs typeface="Consolas" panose="020B0609020204030204" pitchFamily="49" charset="0"/>
            </a:endParaRPr>
          </a:p>
          <a:p>
            <a:pPr marL="1314450" lvl="3" indent="0">
              <a:buNone/>
            </a:pP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r>
              <a:rPr lang="en-CA" sz="1600" dirty="0" err="1" smtClean="0">
                <a:latin typeface="Consolas" panose="020B0609020204030204" pitchFamily="49" charset="0"/>
                <a:cs typeface="Consolas" panose="020B0609020204030204" pitchFamily="49" charset="0"/>
              </a:rPr>
              <a:t>a_return_value</a:t>
            </a:r>
            <a:r>
              <a:rPr lang="en-CA" sz="1600" dirty="0" smtClean="0">
                <a:latin typeface="Consolas" panose="020B0609020204030204" pitchFamily="49" charset="0"/>
                <a:cs typeface="Consolas" panose="020B0609020204030204" pitchFamily="49" charset="0"/>
              </a:rPr>
              <a:t>{new double[10]};</a:t>
            </a:r>
            <a:endParaRPr lang="en-CA" sz="1600" dirty="0" smtClean="0">
              <a:latin typeface="Consolas" panose="020B0609020204030204" pitchFamily="49" charset="0"/>
              <a:cs typeface="Consolas" panose="020B0609020204030204" pitchFamily="49" charset="0"/>
            </a:endParaRPr>
          </a:p>
          <a:p>
            <a:pPr marL="1314450" lvl="3" indent="0">
              <a:buNone/>
            </a:pPr>
            <a:endParaRPr lang="en-CA" sz="1600" dirty="0">
              <a:latin typeface="Consolas" panose="020B0609020204030204" pitchFamily="49" charset="0"/>
              <a:cs typeface="Consolas" panose="020B0609020204030204" pitchFamily="49" charset="0"/>
            </a:endParaRPr>
          </a:p>
          <a:p>
            <a:pPr marL="1314450" lvl="3" indent="0">
              <a:buNone/>
            </a:pPr>
            <a:r>
              <a:rPr lang="en-CA" sz="1600" dirty="0" smtClean="0">
                <a:latin typeface="Consolas" panose="020B0609020204030204" pitchFamily="49" charset="0"/>
                <a:cs typeface="Consolas" panose="020B0609020204030204" pitchFamily="49" charset="0"/>
              </a:rPr>
              <a:t>	// Do something...</a:t>
            </a:r>
          </a:p>
          <a:p>
            <a:pPr marL="1314450" lvl="3" indent="0">
              <a:buNone/>
            </a:pPr>
            <a:r>
              <a:rPr lang="en-CA" sz="1600" dirty="0" smtClean="0">
                <a:latin typeface="Consolas" panose="020B0609020204030204" pitchFamily="49" charset="0"/>
                <a:cs typeface="Consolas" panose="020B0609020204030204" pitchFamily="49" charset="0"/>
              </a:rPr>
              <a:t>    //  - at some point you must delete </a:t>
            </a:r>
            <a:r>
              <a:rPr lang="en-CA" sz="1600" dirty="0" smtClean="0">
                <a:latin typeface="Consolas" panose="020B0609020204030204" pitchFamily="49" charset="0"/>
                <a:cs typeface="Consolas" panose="020B0609020204030204" pitchFamily="49" charset="0"/>
              </a:rPr>
              <a:t>'p_int1' </a:t>
            </a:r>
            <a:r>
              <a:rPr lang="en-CA" sz="1600" dirty="0" smtClean="0">
                <a:latin typeface="Consolas" panose="020B0609020204030204" pitchFamily="49" charset="0"/>
                <a:cs typeface="Consolas" panose="020B0609020204030204" pitchFamily="49" charset="0"/>
              </a:rPr>
              <a:t>and </a:t>
            </a:r>
          </a:p>
          <a:p>
            <a:pPr marL="1314450" lvl="3" indent="0">
              <a:buNone/>
            </a:pPr>
            <a:r>
              <a:rPr lang="en-CA" sz="1600" dirty="0" smtClean="0">
                <a:latin typeface="Consolas" panose="020B0609020204030204" pitchFamily="49" charset="0"/>
                <a:cs typeface="Consolas" panose="020B0609020204030204" pitchFamily="49" charset="0"/>
              </a:rPr>
              <a:t>    //    assign it the value 'nullptr'</a:t>
            </a:r>
          </a:p>
          <a:p>
            <a:pPr marL="1314450" lvl="3" indent="0">
              <a:buNone/>
            </a:pPr>
            <a:endParaRPr lang="en-CA" sz="1600" dirty="0" smtClean="0">
              <a:latin typeface="Consolas" panose="020B0609020204030204" pitchFamily="49" charset="0"/>
              <a:cs typeface="Consolas" panose="020B0609020204030204" pitchFamily="49" charset="0"/>
            </a:endParaRPr>
          </a:p>
          <a:p>
            <a:pPr marL="1314450" lvl="3" indent="0">
              <a:buNone/>
            </a:pPr>
            <a:r>
              <a:rPr lang="en-CA" sz="1600" dirty="0" smtClean="0">
                <a:latin typeface="Consolas" panose="020B0609020204030204" pitchFamily="49" charset="0"/>
                <a:cs typeface="Consolas" panose="020B0609020204030204" pitchFamily="49" charset="0"/>
              </a:rPr>
              <a:t>    assert( </a:t>
            </a:r>
            <a:r>
              <a:rPr lang="en-CA" sz="1600" dirty="0" smtClean="0">
                <a:latin typeface="Consolas" panose="020B0609020204030204" pitchFamily="49" charset="0"/>
                <a:cs typeface="Consolas" panose="020B0609020204030204" pitchFamily="49" charset="0"/>
              </a:rPr>
              <a:t>p_int1 </a:t>
            </a:r>
            <a:r>
              <a:rPr lang="en-CA" sz="1600" dirty="0" smtClean="0">
                <a:latin typeface="Consolas" panose="020B0609020204030204" pitchFamily="49" charset="0"/>
                <a:cs typeface="Consolas" panose="020B0609020204030204" pitchFamily="49" charset="0"/>
              </a:rPr>
              <a:t>== nullptr );</a:t>
            </a:r>
          </a:p>
          <a:p>
            <a:pPr marL="1314450" lvl="3" indent="0">
              <a:buNone/>
            </a:pPr>
            <a:r>
              <a:rPr lang="en-CA" sz="1600" dirty="0" smtClean="0">
                <a:latin typeface="Consolas" panose="020B0609020204030204" pitchFamily="49" charset="0"/>
                <a:cs typeface="Consolas" panose="020B0609020204030204" pitchFamily="49" charset="0"/>
              </a:rPr>
              <a:t>    </a:t>
            </a:r>
            <a:r>
              <a:rPr lang="en-CA" sz="1600" dirty="0">
                <a:latin typeface="Consolas" panose="020B0609020204030204" pitchFamily="49" charset="0"/>
                <a:cs typeface="Consolas" panose="020B0609020204030204" pitchFamily="49" charset="0"/>
              </a:rPr>
              <a:t>assert( </a:t>
            </a:r>
            <a:r>
              <a:rPr lang="en-CA" sz="1600" dirty="0" smtClean="0">
                <a:latin typeface="Consolas" panose="020B0609020204030204" pitchFamily="49" charset="0"/>
                <a:cs typeface="Consolas" panose="020B0609020204030204" pitchFamily="49" charset="0"/>
              </a:rPr>
              <a:t>p_int2 </a:t>
            </a:r>
            <a:r>
              <a:rPr lang="en-CA" sz="1600" dirty="0">
                <a:latin typeface="Consolas" panose="020B0609020204030204" pitchFamily="49" charset="0"/>
                <a:cs typeface="Consolas" panose="020B0609020204030204" pitchFamily="49" charset="0"/>
              </a:rPr>
              <a:t>== </a:t>
            </a:r>
            <a:r>
              <a:rPr lang="en-CA" sz="1600" dirty="0" err="1">
                <a:latin typeface="Consolas" panose="020B0609020204030204" pitchFamily="49" charset="0"/>
                <a:cs typeface="Consolas" panose="020B0609020204030204" pitchFamily="49" charset="0"/>
              </a:rPr>
              <a:t>nullptr</a:t>
            </a: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p>
          <a:p>
            <a:pPr marL="1314450" lvl="3" indent="0">
              <a:buNone/>
            </a:pP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return </a:t>
            </a:r>
            <a:r>
              <a:rPr lang="en-CA" sz="1600" dirty="0" err="1" smtClean="0">
                <a:latin typeface="Consolas" panose="020B0609020204030204" pitchFamily="49" charset="0"/>
                <a:cs typeface="Consolas" panose="020B0609020204030204" pitchFamily="49" charset="0"/>
              </a:rPr>
              <a:t>a_return_value</a:t>
            </a:r>
            <a:r>
              <a:rPr lang="en-CA" sz="1600" dirty="0" smtClean="0">
                <a:latin typeface="Consolas" panose="020B0609020204030204" pitchFamily="49" charset="0"/>
                <a:cs typeface="Consolas" panose="020B0609020204030204" pitchFamily="49" charset="0"/>
              </a:rPr>
              <a:t>;</a:t>
            </a:r>
          </a:p>
          <a:p>
            <a:pPr marL="1314450" lvl="3" indent="0">
              <a:buNone/>
            </a:pPr>
            <a:r>
              <a:rPr lang="en-CA" sz="1600" dirty="0" smtClean="0">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9956506"/>
      </p:ext>
    </p:extLst>
  </p:cSld>
  <p:clrMapOvr>
    <a:masterClrMapping/>
  </p:clrMapOvr>
  <mc:AlternateContent xmlns:mc="http://schemas.openxmlformats.org/markup-compatibility/2006">
    <mc:Choice xmlns:p14="http://schemas.microsoft.com/office/powerpoint/2010/main" Requires="p14">
      <p:transition spd="slow" p14:dur="2000" advTm="75879"/>
    </mc:Choice>
    <mc:Fallback>
      <p:transition spd="slow" advTm="75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 the smallest possible scope</a:t>
            </a:r>
            <a:endParaRPr lang="en-CA" dirty="0"/>
          </a:p>
        </p:txBody>
      </p:sp>
      <p:sp>
        <p:nvSpPr>
          <p:cNvPr id="3" name="Content Placeholder 2"/>
          <p:cNvSpPr>
            <a:spLocks noGrp="1"/>
          </p:cNvSpPr>
          <p:nvPr>
            <p:ph idx="1"/>
          </p:nvPr>
        </p:nvSpPr>
        <p:spPr>
          <a:xfrm>
            <a:off x="457200" y="1600200"/>
            <a:ext cx="8219256" cy="4525963"/>
          </a:xfrm>
        </p:spPr>
        <p:txBody>
          <a:bodyPr/>
          <a:lstStyle/>
          <a:p>
            <a:r>
              <a:rPr lang="en-CA" dirty="0" smtClean="0"/>
              <a:t>Use the smallest scope necessary </a:t>
            </a:r>
          </a:p>
          <a:p>
            <a:pPr lvl="1"/>
            <a:r>
              <a:rPr lang="en-CA" dirty="0" smtClean="0"/>
              <a:t>If you only need a pointer in a </a:t>
            </a:r>
            <a:r>
              <a:rPr lang="en-CA" dirty="0" smtClean="0"/>
              <a:t>block,</a:t>
            </a:r>
            <a:br>
              <a:rPr lang="en-CA" dirty="0" smtClean="0"/>
            </a:br>
            <a:r>
              <a:rPr lang="en-CA" dirty="0" smtClean="0"/>
              <a:t>	don’t </a:t>
            </a:r>
            <a:r>
              <a:rPr lang="en-CA" dirty="0" smtClean="0"/>
              <a:t>declare it outside that </a:t>
            </a:r>
            <a:r>
              <a:rPr lang="en-CA" dirty="0" smtClean="0"/>
              <a:t>block</a:t>
            </a:r>
            <a:endParaRPr lang="en-CA" dirty="0" smtClean="0"/>
          </a:p>
          <a:p>
            <a:pPr marL="1314450" lvl="3" indent="0">
              <a:buNone/>
            </a:pPr>
            <a:r>
              <a:rPr lang="en-CA" sz="1400" dirty="0" smtClean="0">
                <a:latin typeface="Consolas" panose="020B0609020204030204" pitchFamily="49" charset="0"/>
                <a:cs typeface="Consolas" panose="020B0609020204030204" pitchFamily="49" charset="0"/>
              </a:rPr>
              <a:t>double *function_name( </a:t>
            </a:r>
            <a:r>
              <a:rPr lang="en-CA" sz="1400" i="1" dirty="0" smtClean="0">
                <a:latin typeface="Consolas" panose="020B0609020204030204" pitchFamily="49" charset="0"/>
                <a:cs typeface="Consolas" panose="020B0609020204030204" pitchFamily="49" charset="0"/>
              </a:rPr>
              <a:t>parameters…</a:t>
            </a:r>
            <a:r>
              <a:rPr lang="en-CA" sz="1400" dirty="0" smtClean="0">
                <a:latin typeface="Consolas" panose="020B0609020204030204" pitchFamily="49" charset="0"/>
                <a:cs typeface="Consolas" panose="020B0609020204030204" pitchFamily="49" charset="0"/>
              </a:rPr>
              <a:t> ) {</a:t>
            </a:r>
          </a:p>
          <a:p>
            <a:pPr marL="1314450" lvl="3" indent="0">
              <a:buNone/>
            </a:pPr>
            <a:r>
              <a:rPr lang="en-CA" sz="1400" dirty="0" smtClean="0">
                <a:latin typeface="Consolas" panose="020B0609020204030204" pitchFamily="49" charset="0"/>
                <a:cs typeface="Consolas" panose="020B0609020204030204" pitchFamily="49" charset="0"/>
              </a:rPr>
              <a:t>    // Do not declare </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a_vec</a:t>
            </a:r>
            <a:r>
              <a:rPr lang="en-CA" sz="1400" dirty="0" smtClean="0">
                <a:latin typeface="Consolas" panose="020B0609020204030204" pitchFamily="49" charset="0"/>
                <a:cs typeface="Consolas" panose="020B0609020204030204" pitchFamily="49" charset="0"/>
              </a:rPr>
              <a:t>' here...</a:t>
            </a:r>
          </a:p>
          <a:p>
            <a:pPr marL="1314450" lvl="3" indent="0">
              <a:buNone/>
            </a:pPr>
            <a:endParaRPr lang="en-CA" sz="1400" dirty="0" smtClean="0">
              <a:latin typeface="Consolas" panose="020B0609020204030204" pitchFamily="49" charset="0"/>
              <a:cs typeface="Consolas" panose="020B0609020204030204" pitchFamily="49" charset="0"/>
            </a:endParaRPr>
          </a:p>
          <a:p>
            <a:pPr marL="1314450" lvl="3" indent="0">
              <a:buNone/>
            </a:pPr>
            <a:r>
              <a:rPr lang="en-CA" sz="1400" dirty="0" smtClean="0">
                <a:latin typeface="Consolas" panose="020B0609020204030204" pitchFamily="49" charset="0"/>
                <a:cs typeface="Consolas" panose="020B0609020204030204" pitchFamily="49" charset="0"/>
              </a:rPr>
              <a:t>    while ( </a:t>
            </a:r>
            <a:r>
              <a:rPr lang="en-CA" sz="1400" i="1" dirty="0" smtClean="0">
                <a:latin typeface="Consolas" panose="020B0609020204030204" pitchFamily="49" charset="0"/>
                <a:cs typeface="Consolas" panose="020B0609020204030204" pitchFamily="49" charset="0"/>
              </a:rPr>
              <a:t>condition</a:t>
            </a:r>
            <a:r>
              <a:rPr lang="en-CA" sz="1400" dirty="0" smtClean="0">
                <a:latin typeface="Consolas" panose="020B0609020204030204" pitchFamily="49" charset="0"/>
                <a:cs typeface="Consolas" panose="020B0609020204030204" pitchFamily="49" charset="0"/>
              </a:rPr>
              <a:t> ) </a:t>
            </a:r>
            <a:r>
              <a:rPr lang="en-CA" sz="1400" dirty="0" smtClean="0">
                <a:latin typeface="Consolas" panose="020B0609020204030204" pitchFamily="49" charset="0"/>
                <a:cs typeface="Consolas" panose="020B0609020204030204" pitchFamily="49" charset="0"/>
              </a:rPr>
              <a:t>{</a:t>
            </a:r>
          </a:p>
          <a:p>
            <a:pPr marL="1314450" lvl="3"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Do something...</a:t>
            </a:r>
          </a:p>
          <a:p>
            <a:pPr marL="1314450" lvl="3" indent="0">
              <a:buNone/>
            </a:pPr>
            <a:endParaRPr lang="en-US" sz="1400" dirty="0">
              <a:latin typeface="Consolas" panose="020B0609020204030204" pitchFamily="49" charset="0"/>
              <a:cs typeface="Consolas" panose="020B0609020204030204" pitchFamily="49" charset="0"/>
            </a:endParaRPr>
          </a:p>
          <a:p>
            <a:pPr marL="1314450" lvl="3" indent="0">
              <a:buNone/>
            </a:pPr>
            <a:r>
              <a:rPr lang="en-US" sz="1400" dirty="0" smtClean="0">
                <a:latin typeface="Consolas" panose="020B0609020204030204" pitchFamily="49" charset="0"/>
                <a:cs typeface="Consolas" panose="020B0609020204030204" pitchFamily="49" charset="0"/>
              </a:rPr>
              <a:t>        if ( </a:t>
            </a:r>
            <a:r>
              <a:rPr lang="en-US" sz="1400" i="1" dirty="0" smtClean="0">
                <a:latin typeface="Consolas" panose="020B0609020204030204" pitchFamily="49" charset="0"/>
                <a:cs typeface="Consolas" panose="020B0609020204030204" pitchFamily="49" charset="0"/>
              </a:rPr>
              <a:t>special-condition</a:t>
            </a:r>
            <a:r>
              <a:rPr lang="en-US" sz="1400" dirty="0" smtClean="0">
                <a:latin typeface="Consolas" panose="020B0609020204030204" pitchFamily="49" charset="0"/>
                <a:cs typeface="Consolas" panose="020B0609020204030204" pitchFamily="49" charset="0"/>
              </a:rPr>
              <a:t> ) {</a:t>
            </a:r>
            <a:endParaRPr lang="en-CA" sz="1400" dirty="0" smtClean="0">
              <a:latin typeface="Consolas" panose="020B0609020204030204" pitchFamily="49" charset="0"/>
              <a:cs typeface="Consolas" panose="020B0609020204030204" pitchFamily="49" charset="0"/>
            </a:endParaRPr>
          </a:p>
          <a:p>
            <a:pPr marL="1314450" lvl="3" indent="0">
              <a:buNone/>
            </a:pPr>
            <a:r>
              <a:rPr lang="en-CA" sz="1400" b="1" dirty="0">
                <a:solidFill>
                  <a:srgbClr val="C00000"/>
                </a:solidFill>
                <a:latin typeface="Consolas" panose="020B0609020204030204" pitchFamily="49" charset="0"/>
                <a:cs typeface="Consolas" panose="020B0609020204030204" pitchFamily="49" charset="0"/>
              </a:rPr>
              <a:t> </a:t>
            </a:r>
            <a:r>
              <a:rPr lang="en-CA" sz="1400" b="1" dirty="0" smtClean="0">
                <a:solidFill>
                  <a:srgbClr val="C00000"/>
                </a:solidFill>
                <a:latin typeface="Consolas" panose="020B0609020204030204" pitchFamily="49" charset="0"/>
                <a:cs typeface="Consolas" panose="020B0609020204030204" pitchFamily="49" charset="0"/>
              </a:rPr>
              <a:t>       </a:t>
            </a:r>
            <a:r>
              <a:rPr lang="en-CA" sz="1400" b="1" dirty="0" smtClean="0">
                <a:solidFill>
                  <a:srgbClr val="C00000"/>
                </a:solidFill>
                <a:latin typeface="Consolas" panose="020B0609020204030204" pitchFamily="49" charset="0"/>
                <a:cs typeface="Consolas" panose="020B0609020204030204" pitchFamily="49" charset="0"/>
              </a:rPr>
              <a:t>    double *</a:t>
            </a:r>
            <a:r>
              <a:rPr lang="en-CA" sz="1400" b="1" dirty="0" err="1" smtClean="0">
                <a:solidFill>
                  <a:srgbClr val="C00000"/>
                </a:solidFill>
                <a:latin typeface="Consolas" panose="020B0609020204030204" pitchFamily="49" charset="0"/>
                <a:cs typeface="Consolas" panose="020B0609020204030204" pitchFamily="49" charset="0"/>
              </a:rPr>
              <a:t>a_vec</a:t>
            </a:r>
            <a:r>
              <a:rPr lang="en-CA" sz="1400" b="1" dirty="0" smtClean="0">
                <a:solidFill>
                  <a:srgbClr val="C00000"/>
                </a:solidFill>
                <a:latin typeface="Consolas" panose="020B0609020204030204" pitchFamily="49" charset="0"/>
                <a:cs typeface="Consolas" panose="020B0609020204030204" pitchFamily="49" charset="0"/>
              </a:rPr>
              <a:t>{new double[3]};</a:t>
            </a:r>
            <a:endParaRPr lang="en-CA" sz="1400" b="1" dirty="0" smtClean="0">
              <a:solidFill>
                <a:srgbClr val="C00000"/>
              </a:solidFill>
              <a:latin typeface="Consolas" panose="020B0609020204030204" pitchFamily="49" charset="0"/>
              <a:cs typeface="Consolas" panose="020B0609020204030204" pitchFamily="49" charset="0"/>
            </a:endParaRPr>
          </a:p>
          <a:p>
            <a:pPr marL="1314450" lvl="3" indent="0">
              <a:buNone/>
            </a:pPr>
            <a:endParaRPr lang="en-CA" sz="1400" dirty="0">
              <a:latin typeface="Consolas" panose="020B0609020204030204" pitchFamily="49" charset="0"/>
              <a:cs typeface="Consolas" panose="020B0609020204030204" pitchFamily="49" charset="0"/>
            </a:endParaRPr>
          </a:p>
          <a:p>
            <a:pPr marL="1314450" lvl="3"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Use </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a_vec</a:t>
            </a:r>
            <a:r>
              <a:rPr lang="en-CA" sz="1400" dirty="0" smtClean="0">
                <a:latin typeface="Consolas" panose="020B0609020204030204" pitchFamily="49" charset="0"/>
                <a:cs typeface="Consolas" panose="020B0609020204030204" pitchFamily="49" charset="0"/>
              </a:rPr>
              <a:t>' and at some point, </a:t>
            </a:r>
            <a:r>
              <a:rPr lang="en-CA" sz="1400" dirty="0" smtClean="0">
                <a:latin typeface="Consolas" panose="020B0609020204030204" pitchFamily="49" charset="0"/>
                <a:cs typeface="Consolas" panose="020B0609020204030204" pitchFamily="49" charset="0"/>
              </a:rPr>
              <a:t>delete[] </a:t>
            </a:r>
            <a:r>
              <a:rPr lang="en-CA" sz="1400" dirty="0" smtClean="0">
                <a:latin typeface="Consolas" panose="020B0609020204030204" pitchFamily="49" charset="0"/>
                <a:cs typeface="Consolas" panose="020B0609020204030204" pitchFamily="49" charset="0"/>
              </a:rPr>
              <a:t>it</a:t>
            </a:r>
          </a:p>
          <a:p>
            <a:pPr marL="1314450" lvl="3"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and set </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a_vec</a:t>
            </a:r>
            <a:r>
              <a:rPr lang="en-CA" sz="1400" dirty="0" smtClean="0">
                <a:latin typeface="Consolas" panose="020B0609020204030204" pitchFamily="49" charset="0"/>
                <a:cs typeface="Consolas" panose="020B0609020204030204" pitchFamily="49" charset="0"/>
              </a:rPr>
              <a:t>' to </a:t>
            </a:r>
            <a:r>
              <a:rPr lang="en-CA" sz="1400" dirty="0" err="1" smtClean="0">
                <a:latin typeface="Consolas" panose="020B0609020204030204" pitchFamily="49" charset="0"/>
                <a:cs typeface="Consolas" panose="020B0609020204030204" pitchFamily="49" charset="0"/>
              </a:rPr>
              <a:t>nullptr</a:t>
            </a:r>
            <a:r>
              <a:rPr lang="en-CA" sz="1400" dirty="0" smtClean="0">
                <a:latin typeface="Consolas" panose="020B0609020204030204" pitchFamily="49" charset="0"/>
                <a:cs typeface="Consolas" panose="020B0609020204030204" pitchFamily="49" charset="0"/>
              </a:rPr>
              <a:t>...</a:t>
            </a:r>
          </a:p>
          <a:p>
            <a:pPr marL="1314450" lvl="3" indent="0">
              <a:buNone/>
            </a:pPr>
            <a:endParaRPr lang="en-CA" sz="1400" dirty="0" smtClean="0">
              <a:latin typeface="Consolas" panose="020B0609020204030204" pitchFamily="49" charset="0"/>
              <a:cs typeface="Consolas" panose="020B0609020204030204" pitchFamily="49" charset="0"/>
            </a:endParaRPr>
          </a:p>
          <a:p>
            <a:pPr marL="1314450" lvl="3" indent="0">
              <a:buNone/>
            </a:pPr>
            <a:r>
              <a:rPr lang="en-CA" sz="1400" b="1" dirty="0" smtClean="0">
                <a:solidFill>
                  <a:srgbClr val="C00000"/>
                </a:solidFill>
                <a:latin typeface="Consolas" panose="020B0609020204030204" pitchFamily="49" charset="0"/>
                <a:cs typeface="Consolas" panose="020B0609020204030204" pitchFamily="49" charset="0"/>
              </a:rPr>
              <a:t>        </a:t>
            </a:r>
            <a:r>
              <a:rPr lang="en-CA" sz="1400" b="1" dirty="0" smtClean="0">
                <a:solidFill>
                  <a:srgbClr val="C00000"/>
                </a:solidFill>
                <a:latin typeface="Consolas" panose="020B0609020204030204" pitchFamily="49" charset="0"/>
                <a:cs typeface="Consolas" panose="020B0609020204030204" pitchFamily="49" charset="0"/>
              </a:rPr>
              <a:t>    </a:t>
            </a:r>
            <a:r>
              <a:rPr lang="en-CA" sz="1400" b="1" dirty="0" smtClean="0">
                <a:solidFill>
                  <a:srgbClr val="C00000"/>
                </a:solidFill>
                <a:latin typeface="Consolas" panose="020B0609020204030204" pitchFamily="49" charset="0"/>
                <a:cs typeface="Consolas" panose="020B0609020204030204" pitchFamily="49" charset="0"/>
              </a:rPr>
              <a:t>assert( </a:t>
            </a:r>
            <a:r>
              <a:rPr lang="en-CA" sz="1400" b="1" dirty="0" err="1" smtClean="0">
                <a:solidFill>
                  <a:srgbClr val="C00000"/>
                </a:solidFill>
                <a:latin typeface="Consolas" panose="020B0609020204030204" pitchFamily="49" charset="0"/>
                <a:cs typeface="Consolas" panose="020B0609020204030204" pitchFamily="49" charset="0"/>
              </a:rPr>
              <a:t>a_vec</a:t>
            </a:r>
            <a:r>
              <a:rPr lang="en-CA" sz="1400" b="1" dirty="0" smtClean="0">
                <a:solidFill>
                  <a:srgbClr val="C00000"/>
                </a:solidFill>
                <a:latin typeface="Consolas" panose="020B0609020204030204" pitchFamily="49" charset="0"/>
                <a:cs typeface="Consolas" panose="020B0609020204030204" pitchFamily="49" charset="0"/>
              </a:rPr>
              <a:t> </a:t>
            </a:r>
            <a:r>
              <a:rPr lang="en-CA" sz="1400" b="1" dirty="0" smtClean="0">
                <a:solidFill>
                  <a:srgbClr val="C00000"/>
                </a:solidFill>
                <a:latin typeface="Consolas" panose="020B0609020204030204" pitchFamily="49" charset="0"/>
                <a:cs typeface="Consolas" panose="020B0609020204030204" pitchFamily="49" charset="0"/>
              </a:rPr>
              <a:t>== nullptr );</a:t>
            </a:r>
          </a:p>
          <a:p>
            <a:pPr marL="1314450" lvl="3" indent="0">
              <a:buNone/>
            </a:pPr>
            <a:r>
              <a:rPr lang="en-US" sz="1400" dirty="0" smtClean="0">
                <a:latin typeface="Consolas" panose="020B0609020204030204" pitchFamily="49" charset="0"/>
                <a:cs typeface="Consolas" panose="020B0609020204030204" pitchFamily="49" charset="0"/>
              </a:rPr>
              <a:t>         }</a:t>
            </a:r>
            <a:endParaRPr lang="en-CA" sz="1400" dirty="0" smtClean="0">
              <a:latin typeface="Consolas" panose="020B0609020204030204" pitchFamily="49" charset="0"/>
              <a:cs typeface="Consolas" panose="020B0609020204030204" pitchFamily="49" charset="0"/>
            </a:endParaRPr>
          </a:p>
          <a:p>
            <a:pPr marL="1314450" lvl="3" indent="0">
              <a:buNone/>
            </a:pPr>
            <a:r>
              <a:rPr lang="en-CA" sz="1400" dirty="0" smtClean="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p>
          <a:p>
            <a:pPr marL="1314450" lvl="3" indent="0">
              <a:buNone/>
            </a:pPr>
            <a:r>
              <a:rPr lang="en-CA" sz="1400" dirty="0" smtClean="0">
                <a:latin typeface="Consolas" panose="020B0609020204030204" pitchFamily="49" charset="0"/>
                <a:cs typeface="Consolas" panose="020B0609020204030204" pitchFamily="49" charset="0"/>
              </a:rPr>
              <a: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0813709"/>
      </p:ext>
    </p:extLst>
  </p:cSld>
  <p:clrMapOvr>
    <a:masterClrMapping/>
  </p:clrMapOvr>
  <mc:AlternateContent xmlns:mc="http://schemas.openxmlformats.org/markup-compatibility/2006">
    <mc:Choice xmlns:p14="http://schemas.microsoft.com/office/powerpoint/2010/main" Requires="p14">
      <p:transition spd="slow" p14:dur="2000" advTm="59686"/>
    </mc:Choice>
    <mc:Fallback>
      <p:transition spd="slow" advTm="5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dynamic memory allocation can result in leaks</a:t>
            </a:r>
          </a:p>
          <a:p>
            <a:pPr lvl="1"/>
            <a:r>
              <a:rPr lang="en-CA" dirty="0" smtClean="0"/>
              <a:t>Know that leaks are critically dangerous in embedded systems</a:t>
            </a:r>
          </a:p>
          <a:p>
            <a:pPr lvl="1"/>
            <a:r>
              <a:rPr lang="en-CA" dirty="0" smtClean="0"/>
              <a:t>Know you must ensure you track the address and deallocate the memory when it is finished</a:t>
            </a:r>
          </a:p>
          <a:p>
            <a:pPr lvl="1"/>
            <a:r>
              <a:rPr lang="en-CA" dirty="0" smtClean="0"/>
              <a:t>Understand that you should</a:t>
            </a:r>
          </a:p>
          <a:p>
            <a:pPr lvl="2"/>
            <a:r>
              <a:rPr lang="en-CA" dirty="0" smtClean="0"/>
              <a:t>Restrict allocation to initialization</a:t>
            </a:r>
          </a:p>
          <a:p>
            <a:pPr lvl="2"/>
            <a:r>
              <a:rPr lang="en-CA" dirty="0" smtClean="0"/>
              <a:t>Check pointers before they go out of scope</a:t>
            </a:r>
          </a:p>
          <a:p>
            <a:pPr lvl="2"/>
            <a:r>
              <a:rPr lang="en-CA" dirty="0" smtClean="0"/>
              <a:t>Restrict pointers to the smallest possible scope</a:t>
            </a:r>
          </a:p>
          <a:p>
            <a:pPr lvl="2"/>
            <a:endParaRPr lang="en-CA" dirty="0" smtClean="0"/>
          </a:p>
          <a:p>
            <a:pPr lvl="1"/>
            <a:endParaRPr lang="en-CA" dirty="0" smtClean="0"/>
          </a:p>
          <a:p>
            <a:pPr lvl="1"/>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6326"/>
    </mc:Choice>
    <mc:Fallback>
      <p:transition spd="slow" advTm="46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https://en.wikipedia.org/wiki/Memory_leak</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007"/>
    </mc:Choice>
    <mc:Fallback>
      <p:transition spd="slow" advTm="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32"/>
    </mc:Choice>
    <mc:Fallback>
      <p:transition spd="slow" advTm="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070"/>
    </mc:Choice>
    <mc:Fallback>
      <p:transition spd="slow" advTm="3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Learn about memory leaks</a:t>
            </a:r>
          </a:p>
          <a:p>
            <a:pPr lvl="1"/>
            <a:r>
              <a:rPr lang="en-CA" dirty="0" smtClean="0"/>
              <a:t>See that memory </a:t>
            </a:r>
            <a:r>
              <a:rPr lang="en-CA" dirty="0" smtClean="0"/>
              <a:t>leaks will</a:t>
            </a:r>
          </a:p>
          <a:p>
            <a:pPr lvl="2"/>
            <a:r>
              <a:rPr lang="en-CA" dirty="0" smtClean="0"/>
              <a:t>Reduce performance in application programming</a:t>
            </a:r>
          </a:p>
          <a:p>
            <a:pPr lvl="2"/>
            <a:r>
              <a:rPr lang="en-CA" dirty="0" smtClean="0"/>
              <a:t>Cause serious issues in embedded programming</a:t>
            </a:r>
          </a:p>
          <a:p>
            <a:pPr lvl="1"/>
            <a:r>
              <a:rPr lang="en-CA" dirty="0" smtClean="0"/>
              <a:t>See examples of how memory leaks can occur</a:t>
            </a:r>
          </a:p>
          <a:p>
            <a:pPr lvl="1"/>
            <a:r>
              <a:rPr lang="en-CA" dirty="0" smtClean="0"/>
              <a:t>Consider three rules for avoiding memory leaks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0160"/>
    </mc:Choice>
    <mc:Fallback>
      <p:transition spd="slow" advTm="2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Dynamically memory allocation</a:t>
            </a:r>
            <a:endParaRPr lang="en-CA" dirty="0"/>
          </a:p>
        </p:txBody>
      </p:sp>
      <p:sp>
        <p:nvSpPr>
          <p:cNvPr id="3" name="Content Placeholder 2"/>
          <p:cNvSpPr>
            <a:spLocks noGrp="1"/>
          </p:cNvSpPr>
          <p:nvPr>
            <p:ph idx="1"/>
          </p:nvPr>
        </p:nvSpPr>
        <p:spPr/>
        <p:txBody>
          <a:bodyPr/>
          <a:lstStyle/>
          <a:p>
            <a:r>
              <a:rPr lang="en-CA" dirty="0" smtClean="0"/>
              <a:t>We have discussed dynamic memory allocation</a:t>
            </a:r>
          </a:p>
          <a:p>
            <a:pPr lvl="1"/>
            <a:r>
              <a:rPr lang="en-CA" dirty="0" smtClean="0"/>
              <a:t>The operating system returns an address of allocated memory</a:t>
            </a:r>
          </a:p>
          <a:p>
            <a:pPr lvl="1"/>
            <a:endParaRPr lang="en-CA" dirty="0"/>
          </a:p>
          <a:p>
            <a:r>
              <a:rPr lang="en-CA" dirty="0" smtClean="0"/>
              <a:t>Suppose you have a friend, and </a:t>
            </a:r>
            <a:r>
              <a:rPr lang="en-CA" dirty="0" smtClean="0"/>
              <a:t>that person give </a:t>
            </a:r>
            <a:r>
              <a:rPr lang="en-CA" dirty="0" smtClean="0"/>
              <a:t>you </a:t>
            </a:r>
            <a:r>
              <a:rPr lang="en-CA" dirty="0" smtClean="0"/>
              <a:t>that person’s phone </a:t>
            </a:r>
            <a:r>
              <a:rPr lang="en-CA" dirty="0" smtClean="0"/>
              <a:t>number</a:t>
            </a:r>
          </a:p>
          <a:p>
            <a:pPr lvl="1"/>
            <a:r>
              <a:rPr lang="en-CA" dirty="0" smtClean="0"/>
              <a:t>As long as you have that number, you can contact them</a:t>
            </a:r>
          </a:p>
          <a:p>
            <a:pPr lvl="1"/>
            <a:r>
              <a:rPr lang="en-CA" dirty="0" smtClean="0"/>
              <a:t>If you lose it, you can no longer contact that person</a:t>
            </a:r>
          </a:p>
          <a:p>
            <a:pPr lvl="1"/>
            <a:endParaRPr lang="en-CA" dirty="0"/>
          </a:p>
          <a:p>
            <a:r>
              <a:rPr lang="en-CA" dirty="0" smtClean="0"/>
              <a:t>With dynamically allocated memory, it is the same problem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29726"/>
    </mc:Choice>
    <mc:Fallback>
      <p:transition spd="slow" advTm="2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Memory leaks</a:t>
            </a:r>
            <a:endParaRPr lang="en-CA" dirty="0"/>
          </a:p>
        </p:txBody>
      </p:sp>
      <p:sp>
        <p:nvSpPr>
          <p:cNvPr id="3" name="Content Placeholder 2"/>
          <p:cNvSpPr>
            <a:spLocks noGrp="1"/>
          </p:cNvSpPr>
          <p:nvPr>
            <p:ph idx="1"/>
          </p:nvPr>
        </p:nvSpPr>
        <p:spPr/>
        <p:txBody>
          <a:bodyPr/>
          <a:lstStyle/>
          <a:p>
            <a:r>
              <a:rPr lang="en-CA" dirty="0" smtClean="0"/>
              <a:t>Suppose you dynamically allocate memory</a:t>
            </a:r>
          </a:p>
          <a:p>
            <a:pPr lvl="1"/>
            <a:r>
              <a:rPr lang="en-CA" dirty="0" smtClean="0"/>
              <a:t>If you lose the address, you can no longer deallocate that memory</a:t>
            </a:r>
          </a:p>
          <a:p>
            <a:pPr lvl="1"/>
            <a:r>
              <a:rPr lang="en-CA" dirty="0" smtClean="0"/>
              <a:t>You can’t use it, either…</a:t>
            </a:r>
          </a:p>
          <a:p>
            <a:pPr lvl="1"/>
            <a:endParaRPr lang="en-CA" dirty="0"/>
          </a:p>
          <a:p>
            <a:r>
              <a:rPr lang="en-CA" dirty="0" smtClean="0"/>
              <a:t>For short programs, this isn’t a critical issue:</a:t>
            </a:r>
          </a:p>
          <a:p>
            <a:pPr lvl="1"/>
            <a:r>
              <a:rPr lang="en-CA" dirty="0" smtClean="0"/>
              <a:t>When the program </a:t>
            </a:r>
            <a:r>
              <a:rPr lang="en-CA" dirty="0" smtClean="0"/>
              <a:t>exits,</a:t>
            </a:r>
            <a:br>
              <a:rPr lang="en-CA" dirty="0" smtClean="0"/>
            </a:br>
            <a:r>
              <a:rPr lang="en-CA" dirty="0" smtClean="0"/>
              <a:t>		all </a:t>
            </a:r>
            <a:r>
              <a:rPr lang="en-CA" dirty="0" smtClean="0"/>
              <a:t>dynamically allocated memory is reclaimed</a:t>
            </a:r>
          </a:p>
          <a:p>
            <a:pPr lvl="1"/>
            <a:endParaRPr lang="en-CA" dirty="0"/>
          </a:p>
          <a:p>
            <a:r>
              <a:rPr lang="en-CA" dirty="0" smtClean="0"/>
              <a:t>Suppose, however, in an embedded system, a request for 64 bytes is made once per hour</a:t>
            </a:r>
          </a:p>
          <a:p>
            <a:pPr lvl="1"/>
            <a:r>
              <a:rPr lang="en-CA" dirty="0" smtClean="0"/>
              <a:t>If that memory is not deallocated, over many </a:t>
            </a:r>
            <a:r>
              <a:rPr lang="en-CA" dirty="0" smtClean="0"/>
              <a:t>days,</a:t>
            </a:r>
            <a:br>
              <a:rPr lang="en-CA" dirty="0" smtClean="0"/>
            </a:br>
            <a:r>
              <a:rPr lang="en-CA" dirty="0" smtClean="0"/>
              <a:t>	   the </a:t>
            </a:r>
            <a:r>
              <a:rPr lang="en-CA" dirty="0" smtClean="0"/>
              <a:t>operating system will finally run out of available memory</a:t>
            </a:r>
          </a:p>
          <a:p>
            <a:pPr lvl="1"/>
            <a:r>
              <a:rPr lang="en-CA" dirty="0" smtClean="0"/>
              <a:t>If you’re lucky, the system </a:t>
            </a:r>
            <a:r>
              <a:rPr lang="en-CA" dirty="0" smtClean="0"/>
              <a:t>reboots;</a:t>
            </a:r>
            <a:br>
              <a:rPr lang="en-CA" dirty="0" smtClean="0"/>
            </a:br>
            <a:r>
              <a:rPr lang="en-CA" dirty="0" smtClean="0"/>
              <a:t>		if </a:t>
            </a:r>
            <a:r>
              <a:rPr lang="en-CA" dirty="0" smtClean="0"/>
              <a:t>not, the system becomes unusable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5704247"/>
      </p:ext>
    </p:extLst>
  </p:cSld>
  <p:clrMapOvr>
    <a:masterClrMapping/>
  </p:clrMapOvr>
  <mc:AlternateContent xmlns:mc="http://schemas.openxmlformats.org/markup-compatibility/2006">
    <mc:Choice xmlns:p14="http://schemas.microsoft.com/office/powerpoint/2010/main" Requires="p14">
      <p:transition spd="slow" p14:dur="2000" advTm="56161"/>
    </mc:Choice>
    <mc:Fallback>
      <p:transition spd="slow" advTm="5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Losing scope</a:t>
            </a:r>
          </a:p>
        </p:txBody>
      </p:sp>
      <p:sp>
        <p:nvSpPr>
          <p:cNvPr id="3" name="Content Placeholder 2"/>
          <p:cNvSpPr>
            <a:spLocks noGrp="1"/>
          </p:cNvSpPr>
          <p:nvPr>
            <p:ph idx="1"/>
          </p:nvPr>
        </p:nvSpPr>
        <p:spPr/>
        <p:txBody>
          <a:bodyPr/>
          <a:lstStyle/>
          <a:p>
            <a:r>
              <a:rPr lang="en-CA" dirty="0" smtClean="0"/>
              <a:t>Memory leaks occur if all pointers go out of scope</a:t>
            </a:r>
            <a:r>
              <a:rPr lang="en-CA" dirty="0" smtClean="0"/>
              <a:t>:</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f( </a:t>
            </a:r>
            <a:r>
              <a:rPr lang="en-CA" i="1" dirty="0" smtClean="0">
                <a:latin typeface="Consolas" panose="020B0609020204030204" pitchFamily="49" charset="0"/>
                <a:cs typeface="Consolas" panose="020B0609020204030204" pitchFamily="49" charset="0"/>
              </a:rPr>
              <a:t>parameters... </a:t>
            </a:r>
            <a:r>
              <a:rPr lang="en-CA" dirty="0" smtClean="0">
                <a:latin typeface="Consolas" panose="020B0609020204030204" pitchFamily="49" charset="0"/>
                <a:cs typeface="Consolas" panose="020B0609020204030204" pitchFamily="49" charset="0"/>
              </a:rPr>
              <a:t>) {</a:t>
            </a: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double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 new double[10]{} };</a:t>
            </a:r>
            <a:endParaRPr lang="en-CA"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 Do something with the allocated memory</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return </a:t>
            </a:r>
            <a:r>
              <a:rPr lang="en-CA" i="1" dirty="0" smtClean="0">
                <a:latin typeface="Consolas" panose="020B0609020204030204" pitchFamily="49" charset="0"/>
                <a:cs typeface="Consolas" panose="020B0609020204030204" pitchFamily="49" charset="0"/>
              </a:rPr>
              <a:t>return-value</a:t>
            </a: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a:t>
            </a:r>
          </a:p>
          <a:p>
            <a:pPr lvl="0"/>
            <a:endParaRPr lang="en-CA" dirty="0" smtClean="0">
              <a:solidFill>
                <a:prstClr val="black"/>
              </a:solidFill>
            </a:endParaRPr>
          </a:p>
        </p:txBody>
      </p:sp>
      <p:sp>
        <p:nvSpPr>
          <p:cNvPr id="4" name="Rectangle 3"/>
          <p:cNvSpPr/>
          <p:nvPr/>
        </p:nvSpPr>
        <p:spPr>
          <a:xfrm>
            <a:off x="1547664" y="4293096"/>
            <a:ext cx="6804764" cy="646331"/>
          </a:xfrm>
          <a:prstGeom prst="rect">
            <a:avLst/>
          </a:prstGeom>
        </p:spPr>
        <p:txBody>
          <a:bodyPr wrap="square">
            <a:spAutoFit/>
          </a:bodyPr>
          <a:lstStyle/>
          <a:p>
            <a:r>
              <a:rPr lang="en-CA" dirty="0" smtClean="0">
                <a:solidFill>
                  <a:srgbClr val="0070C0"/>
                </a:solidFill>
                <a:latin typeface="Georgia" panose="02040502050405020303" pitchFamily="18" charset="0"/>
              </a:rPr>
              <a:t>If the memory is only required in this function,</a:t>
            </a:r>
          </a:p>
          <a:p>
            <a:r>
              <a:rPr lang="en-US" dirty="0" smtClean="0">
                <a:solidFill>
                  <a:srgbClr val="0070C0"/>
                </a:solidFill>
                <a:latin typeface="Georgia" panose="02040502050405020303" pitchFamily="18" charset="0"/>
              </a:rPr>
              <a:t>	call </a:t>
            </a:r>
            <a:r>
              <a:rPr lang="en-US" dirty="0" smtClean="0">
                <a:solidFill>
                  <a:srgbClr val="0070C0"/>
                </a:solidFill>
                <a:latin typeface="Consolas" panose="020B0609020204030204" pitchFamily="49" charset="0"/>
              </a:rPr>
              <a:t>delete[]</a:t>
            </a:r>
            <a:r>
              <a:rPr lang="en-US" dirty="0" smtClean="0">
                <a:solidFill>
                  <a:srgbClr val="0070C0"/>
                </a:solidFill>
                <a:latin typeface="Georgia" panose="02040502050405020303" pitchFamily="18" charset="0"/>
              </a:rPr>
              <a:t> on it</a:t>
            </a:r>
          </a:p>
        </p:txBody>
      </p:sp>
      <p:sp>
        <p:nvSpPr>
          <p:cNvPr id="5" name="Rectangle 4"/>
          <p:cNvSpPr/>
          <p:nvPr/>
        </p:nvSpPr>
        <p:spPr>
          <a:xfrm>
            <a:off x="1619672" y="5013176"/>
            <a:ext cx="6858000" cy="646331"/>
          </a:xfrm>
          <a:prstGeom prst="rect">
            <a:avLst/>
          </a:prstGeom>
        </p:spPr>
        <p:txBody>
          <a:bodyPr wrap="square">
            <a:spAutoFit/>
          </a:bodyPr>
          <a:lstStyle/>
          <a:p>
            <a:r>
              <a:rPr lang="en-US" dirty="0">
                <a:solidFill>
                  <a:srgbClr val="0070C0"/>
                </a:solidFill>
                <a:latin typeface="Georgia" panose="02040502050405020303" pitchFamily="18" charset="0"/>
              </a:rPr>
              <a:t>If the memory is required elsewhere,</a:t>
            </a:r>
          </a:p>
          <a:p>
            <a:r>
              <a:rPr lang="en-US" dirty="0">
                <a:solidFill>
                  <a:srgbClr val="0070C0"/>
                </a:solidFill>
                <a:latin typeface="Georgia" panose="02040502050405020303" pitchFamily="18" charset="0"/>
              </a:rPr>
              <a:t>	return the address or store that address elsewhere</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65497783"/>
      </p:ext>
    </p:extLst>
  </p:cSld>
  <p:clrMapOvr>
    <a:masterClrMapping/>
  </p:clrMapOvr>
  <mc:AlternateContent xmlns:mc="http://schemas.openxmlformats.org/markup-compatibility/2006">
    <mc:Choice xmlns:p14="http://schemas.microsoft.com/office/powerpoint/2010/main" Requires="p14">
      <p:transition spd="slow" p14:dur="2000" advTm="60816"/>
    </mc:Choice>
    <mc:Fallback>
      <p:transition spd="slow" advTm="6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Losing scope</a:t>
            </a:r>
          </a:p>
        </p:txBody>
      </p:sp>
      <p:sp>
        <p:nvSpPr>
          <p:cNvPr id="3" name="Content Placeholder 2"/>
          <p:cNvSpPr>
            <a:spLocks noGrp="1"/>
          </p:cNvSpPr>
          <p:nvPr>
            <p:ph idx="1"/>
          </p:nvPr>
        </p:nvSpPr>
        <p:spPr>
          <a:xfrm>
            <a:off x="457200" y="1600200"/>
            <a:ext cx="8435280" cy="4525963"/>
          </a:xfrm>
        </p:spPr>
        <p:txBody>
          <a:bodyPr/>
          <a:lstStyle/>
          <a:p>
            <a:r>
              <a:rPr lang="en-CA" dirty="0" smtClean="0"/>
              <a:t>Sometimes it may be more subtle:</a:t>
            </a:r>
          </a:p>
          <a:p>
            <a:pPr marL="800100" lvl="2" indent="0">
              <a:buNone/>
            </a:pPr>
            <a:r>
              <a:rPr lang="en-CA" dirty="0" err="1" smtClean="0">
                <a:latin typeface="Consolas" panose="020B0609020204030204" pitchFamily="49" charset="0"/>
                <a:cs typeface="Consolas" panose="020B0609020204030204" pitchFamily="49" charset="0"/>
              </a:rPr>
              <a:t>int</a:t>
            </a:r>
            <a:r>
              <a:rPr lang="en-CA" dirty="0" smtClean="0">
                <a:latin typeface="Consolas" panose="020B0609020204030204" pitchFamily="49" charset="0"/>
                <a:cs typeface="Consolas" panose="020B0609020204030204" pitchFamily="49" charset="0"/>
              </a:rPr>
              <a:t> f</a:t>
            </a:r>
            <a:r>
              <a:rPr lang="en-CA" dirty="0" smtClean="0">
                <a:latin typeface="Consolas" panose="020B0609020204030204" pitchFamily="49" charset="0"/>
                <a:cs typeface="Consolas" panose="020B0609020204030204" pitchFamily="49" charset="0"/>
              </a:rPr>
              <a:t>( </a:t>
            </a:r>
            <a:r>
              <a:rPr lang="en-CA" i="1" dirty="0" smtClean="0">
                <a:latin typeface="Consolas" panose="020B0609020204030204" pitchFamily="49" charset="0"/>
                <a:cs typeface="Consolas" panose="020B0609020204030204" pitchFamily="49" charset="0"/>
              </a:rPr>
              <a:t>parameters... </a:t>
            </a:r>
            <a:r>
              <a:rPr lang="en-CA" dirty="0" smtClean="0">
                <a:latin typeface="Consolas" panose="020B0609020204030204" pitchFamily="49" charset="0"/>
                <a:cs typeface="Consolas" panose="020B0609020204030204" pitchFamily="49" charset="0"/>
              </a:rPr>
              <a:t>) {</a:t>
            </a:r>
          </a:p>
          <a:p>
            <a:pPr marL="800100" lvl="2" indent="0">
              <a:buNone/>
            </a:pPr>
            <a:r>
              <a:rPr lang="en-CA" b="1"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double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{new double[10]{}};</a:t>
            </a:r>
            <a:endParaRPr lang="en-CA"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while ( </a:t>
            </a:r>
            <a:r>
              <a:rPr lang="en-CA" i="1" dirty="0" smtClean="0">
                <a:latin typeface="Consolas" panose="020B0609020204030204" pitchFamily="49" charset="0"/>
                <a:cs typeface="Consolas" panose="020B0609020204030204" pitchFamily="49" charset="0"/>
              </a:rPr>
              <a:t>condition</a:t>
            </a:r>
            <a:r>
              <a:rPr lang="en-CA" dirty="0" smtClean="0">
                <a:latin typeface="Consolas" panose="020B0609020204030204" pitchFamily="49" charset="0"/>
                <a:cs typeface="Consolas" panose="020B0609020204030204" pitchFamily="49" charset="0"/>
              </a:rPr>
              <a:t> ) {</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Do something with the allocated memory</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if ( </a:t>
            </a:r>
            <a:r>
              <a:rPr lang="en-CA" i="1" dirty="0" smtClean="0">
                <a:latin typeface="Consolas" panose="020B0609020204030204" pitchFamily="49" charset="0"/>
                <a:cs typeface="Consolas" panose="020B0609020204030204" pitchFamily="49" charset="0"/>
              </a:rPr>
              <a:t>another-condition</a:t>
            </a:r>
            <a:r>
              <a:rPr lang="en-CA" dirty="0" smtClean="0">
                <a:latin typeface="Consolas" panose="020B0609020204030204" pitchFamily="49" charset="0"/>
                <a:cs typeface="Consolas" panose="020B0609020204030204" pitchFamily="49" charset="0"/>
              </a:rPr>
              <a:t> )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return </a:t>
            </a:r>
            <a:r>
              <a:rPr lang="en-CA" i="1" dirty="0" smtClean="0">
                <a:solidFill>
                  <a:srgbClr val="FF0000"/>
                </a:solidFill>
                <a:latin typeface="Consolas" panose="020B0609020204030204" pitchFamily="49" charset="0"/>
                <a:cs typeface="Consolas" panose="020B0609020204030204" pitchFamily="49" charset="0"/>
              </a:rPr>
              <a:t>return-value</a:t>
            </a:r>
            <a:r>
              <a:rPr lang="en-CA" dirty="0" smtClean="0">
                <a:solidFill>
                  <a:srgbClr val="FF0000"/>
                </a:solidFill>
                <a:latin typeface="Consolas" panose="020B0609020204030204" pitchFamily="49" charset="0"/>
                <a:cs typeface="Consolas" panose="020B0609020204030204" pitchFamily="49" charset="0"/>
              </a:rPr>
              <a:t>;  // memory not deallocated</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delete[]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return </a:t>
            </a:r>
            <a:r>
              <a:rPr lang="en-CA" i="1" dirty="0" smtClean="0">
                <a:latin typeface="Consolas" panose="020B0609020204030204" pitchFamily="49" charset="0"/>
                <a:cs typeface="Consolas" panose="020B0609020204030204" pitchFamily="49" charset="0"/>
              </a:rPr>
              <a:t>return-value</a:t>
            </a: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4304158"/>
      </p:ext>
    </p:extLst>
  </p:cSld>
  <p:clrMapOvr>
    <a:masterClrMapping/>
  </p:clrMapOvr>
  <mc:AlternateContent xmlns:mc="http://schemas.openxmlformats.org/markup-compatibility/2006">
    <mc:Choice xmlns:p14="http://schemas.microsoft.com/office/powerpoint/2010/main" Requires="p14">
      <p:transition spd="slow" p14:dur="2000" advTm="39802"/>
    </mc:Choice>
    <mc:Fallback>
      <p:transition spd="slow" advTm="39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Losing scope</a:t>
            </a:r>
          </a:p>
        </p:txBody>
      </p:sp>
      <p:sp>
        <p:nvSpPr>
          <p:cNvPr id="3" name="Content Placeholder 2"/>
          <p:cNvSpPr>
            <a:spLocks noGrp="1"/>
          </p:cNvSpPr>
          <p:nvPr>
            <p:ph idx="1"/>
          </p:nvPr>
        </p:nvSpPr>
        <p:spPr>
          <a:xfrm>
            <a:off x="457200" y="1600200"/>
            <a:ext cx="8219256" cy="4525963"/>
          </a:xfrm>
        </p:spPr>
        <p:txBody>
          <a:bodyPr/>
          <a:lstStyle/>
          <a:p>
            <a:r>
              <a:rPr lang="en-CA" dirty="0" smtClean="0"/>
              <a:t>Some programming guidelines require only one return per function specifically to avoid this—cleanup happens once ans is guaranteed</a:t>
            </a:r>
          </a:p>
          <a:p>
            <a:pPr marL="800100" lvl="2" indent="0">
              <a:buNone/>
            </a:pPr>
            <a:r>
              <a:rPr lang="en-CA" dirty="0" smtClean="0">
                <a:latin typeface="Consolas" panose="020B0609020204030204" pitchFamily="49" charset="0"/>
                <a:cs typeface="Consolas" panose="020B0609020204030204" pitchFamily="49" charset="0"/>
              </a:rPr>
              <a:t>int f( </a:t>
            </a:r>
            <a:r>
              <a:rPr lang="en-CA" i="1" dirty="0" smtClean="0">
                <a:latin typeface="Consolas" panose="020B0609020204030204" pitchFamily="49" charset="0"/>
                <a:cs typeface="Consolas" panose="020B0609020204030204" pitchFamily="49" charset="0"/>
              </a:rPr>
              <a:t>parameters... </a:t>
            </a:r>
            <a:r>
              <a:rPr lang="en-CA" dirty="0" smtClean="0">
                <a:latin typeface="Consolas" panose="020B0609020204030204" pitchFamily="49" charset="0"/>
                <a:cs typeface="Consolas" panose="020B0609020204030204" pitchFamily="49" charset="0"/>
              </a:rPr>
              <a:t>)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bool finished{ false };</a:t>
            </a: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double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{new double[10]{}};</a:t>
            </a:r>
            <a:endParaRPr lang="en-CA" dirty="0" smtClean="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while ( </a:t>
            </a:r>
            <a:r>
              <a:rPr lang="en-CA" i="1" dirty="0" smtClean="0">
                <a:latin typeface="Consolas" panose="020B0609020204030204" pitchFamily="49" charset="0"/>
                <a:cs typeface="Consolas" panose="020B0609020204030204" pitchFamily="49" charset="0"/>
              </a:rPr>
              <a:t>condition</a:t>
            </a:r>
            <a:r>
              <a:rPr lang="en-CA" dirty="0" smtClean="0">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&amp;&amp; !finished </a:t>
            </a:r>
            <a:r>
              <a:rPr lang="en-CA" dirty="0" smtClean="0">
                <a:latin typeface="Consolas" panose="020B0609020204030204" pitchFamily="49" charset="0"/>
                <a:cs typeface="Consolas" panose="020B0609020204030204" pitchFamily="49" charset="0"/>
              </a:rPr>
              <a:t>) {</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Do something with the allocated memory</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if ( </a:t>
            </a:r>
            <a:r>
              <a:rPr lang="en-CA" i="1" dirty="0" smtClean="0">
                <a:latin typeface="Consolas" panose="020B0609020204030204" pitchFamily="49" charset="0"/>
                <a:cs typeface="Consolas" panose="020B0609020204030204" pitchFamily="49" charset="0"/>
              </a:rPr>
              <a:t>another-condition</a:t>
            </a:r>
            <a:r>
              <a:rPr lang="en-CA" dirty="0" smtClean="0">
                <a:latin typeface="Consolas" panose="020B0609020204030204" pitchFamily="49" charset="0"/>
                <a:cs typeface="Consolas" panose="020B0609020204030204" pitchFamily="49" charset="0"/>
              </a:rPr>
              <a:t> ) {</a:t>
            </a:r>
          </a:p>
          <a:p>
            <a:pPr marL="800100" lvl="2" indent="0">
              <a:buNone/>
            </a:pPr>
            <a:r>
              <a:rPr lang="en-CA" dirty="0">
                <a:solidFill>
                  <a:srgbClr val="0070C0"/>
                </a:solidFill>
                <a:latin typeface="Consolas" panose="020B0609020204030204" pitchFamily="49" charset="0"/>
                <a:cs typeface="Consolas" panose="020B0609020204030204" pitchFamily="49" charset="0"/>
              </a:rPr>
              <a:t> </a:t>
            </a:r>
            <a:r>
              <a:rPr lang="en-CA" dirty="0" smtClean="0">
                <a:solidFill>
                  <a:srgbClr val="0070C0"/>
                </a:solidFill>
                <a:latin typeface="Consolas" panose="020B0609020204030204" pitchFamily="49" charset="0"/>
                <a:cs typeface="Consolas" panose="020B0609020204030204" pitchFamily="49" charset="0"/>
              </a:rPr>
              <a:t>           finished = true;</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delete[]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return </a:t>
            </a:r>
            <a:r>
              <a:rPr lang="en-CA" i="1" dirty="0" smtClean="0">
                <a:latin typeface="Consolas" panose="020B0609020204030204" pitchFamily="49" charset="0"/>
                <a:cs typeface="Consolas" panose="020B0609020204030204" pitchFamily="49" charset="0"/>
              </a:rPr>
              <a:t>return-value</a:t>
            </a: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3044322"/>
      </p:ext>
    </p:extLst>
  </p:cSld>
  <p:clrMapOvr>
    <a:masterClrMapping/>
  </p:clrMapOvr>
  <mc:AlternateContent xmlns:mc="http://schemas.openxmlformats.org/markup-compatibility/2006">
    <mc:Choice xmlns:p14="http://schemas.microsoft.com/office/powerpoint/2010/main" Requires="p14">
      <p:transition spd="slow" p14:dur="2000" advTm="15385"/>
    </mc:Choice>
    <mc:Fallback>
      <p:transition spd="slow" advTm="15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p:txBody>
          <a:bodyPr/>
          <a:lstStyle/>
          <a:p>
            <a:r>
              <a:rPr lang="en-CA" dirty="0" smtClean="0"/>
              <a:t>Memory leaks occur if pointers are overwritten without the memory first being deallocated</a:t>
            </a:r>
          </a:p>
          <a:p>
            <a:pPr marL="800100" lvl="2" indent="0">
              <a:buNone/>
            </a:pPr>
            <a:r>
              <a:rPr lang="en-CA" dirty="0" smtClean="0">
                <a:latin typeface="Consolas" panose="020B0609020204030204" pitchFamily="49" charset="0"/>
                <a:cs typeface="Consolas" panose="020B0609020204030204" pitchFamily="49" charset="0"/>
              </a:rPr>
              <a:t>int f( </a:t>
            </a:r>
            <a:r>
              <a:rPr lang="en-CA" i="1" dirty="0" smtClean="0">
                <a:latin typeface="Consolas" panose="020B0609020204030204" pitchFamily="49" charset="0"/>
                <a:cs typeface="Consolas" panose="020B0609020204030204" pitchFamily="49" charset="0"/>
              </a:rPr>
              <a:t>parameters... </a:t>
            </a:r>
            <a:r>
              <a:rPr lang="en-CA" dirty="0" smtClean="0">
                <a:latin typeface="Consolas" panose="020B0609020204030204" pitchFamily="49" charset="0"/>
                <a:cs typeface="Consolas" panose="020B0609020204030204" pitchFamily="49" charset="0"/>
              </a:rPr>
              <a:t>) {</a:t>
            </a: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err="1" smtClean="0">
                <a:solidFill>
                  <a:srgbClr val="FF0000"/>
                </a:solidFill>
                <a:latin typeface="Consolas" panose="020B0609020204030204" pitchFamily="49" charset="0"/>
                <a:cs typeface="Consolas" panose="020B0609020204030204" pitchFamily="49" charset="0"/>
              </a:rPr>
              <a:t>int</a:t>
            </a: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{new </a:t>
            </a:r>
            <a:r>
              <a:rPr lang="en-CA" dirty="0" smtClean="0">
                <a:solidFill>
                  <a:srgbClr val="FF0000"/>
                </a:solidFill>
                <a:latin typeface="Consolas" panose="020B0609020204030204" pitchFamily="49" charset="0"/>
                <a:cs typeface="Consolas" panose="020B0609020204030204" pitchFamily="49" charset="0"/>
              </a:rPr>
              <a:t>int[10]};</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 Do something with the allocated memory</a:t>
            </a:r>
          </a:p>
          <a:p>
            <a:pPr marL="800100" lvl="2" indent="0">
              <a:buNone/>
            </a:pPr>
            <a:r>
              <a:rPr lang="en-CA" dirty="0" smtClean="0">
                <a:latin typeface="Consolas" panose="020B0609020204030204" pitchFamily="49" charset="0"/>
                <a:cs typeface="Consolas" panose="020B0609020204030204" pitchFamily="49" charset="0"/>
              </a:rPr>
              <a:t>    if ( </a:t>
            </a:r>
            <a:r>
              <a:rPr lang="en-CA" i="1" dirty="0" smtClean="0">
                <a:latin typeface="Consolas" panose="020B0609020204030204" pitchFamily="49" charset="0"/>
                <a:cs typeface="Consolas" panose="020B0609020204030204" pitchFamily="49" charset="0"/>
              </a:rPr>
              <a:t>some-condition</a:t>
            </a:r>
            <a:r>
              <a:rPr lang="en-CA" dirty="0" smtClean="0">
                <a:latin typeface="Consolas" panose="020B0609020204030204" pitchFamily="49" charset="0"/>
                <a:cs typeface="Consolas" panose="020B0609020204030204" pitchFamily="49" charset="0"/>
              </a:rPr>
              <a:t> ) {</a:t>
            </a:r>
          </a:p>
          <a:p>
            <a:pPr marL="800100" lvl="2" indent="0">
              <a:buNone/>
            </a:pPr>
            <a:r>
              <a:rPr lang="en-CA" dirty="0" smtClean="0">
                <a:latin typeface="Consolas" panose="020B0609020204030204" pitchFamily="49" charset="0"/>
                <a:cs typeface="Consolas" panose="020B0609020204030204" pitchFamily="49" charset="0"/>
              </a:rPr>
              <a:t>        // We need a larger array</a:t>
            </a:r>
          </a:p>
          <a:p>
            <a:pPr marL="800100" lvl="2" indent="0">
              <a:buNone/>
            </a:pP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new int[20];</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endParaRPr lang="en-CA" dirty="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delete[] </a:t>
            </a:r>
            <a:r>
              <a:rPr lang="en-CA" dirty="0" err="1" smtClean="0">
                <a:solidFill>
                  <a:srgbClr val="FF0000"/>
                </a:solidFill>
                <a:latin typeface="Consolas" panose="020B0609020204030204" pitchFamily="49" charset="0"/>
                <a:cs typeface="Consolas" panose="020B0609020204030204" pitchFamily="49" charset="0"/>
              </a:rPr>
              <a:t>a_data</a:t>
            </a:r>
            <a:r>
              <a:rPr lang="en-CA" dirty="0" smtClean="0">
                <a:solidFill>
                  <a:srgbClr val="FF0000"/>
                </a:solidFill>
                <a:latin typeface="Consolas" panose="020B0609020204030204" pitchFamily="49" charset="0"/>
                <a:cs typeface="Consolas" panose="020B0609020204030204" pitchFamily="49" charset="0"/>
              </a:rPr>
              <a:t>;</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return </a:t>
            </a:r>
            <a:r>
              <a:rPr lang="en-CA" i="1" dirty="0" smtClean="0">
                <a:latin typeface="Consolas" panose="020B0609020204030204" pitchFamily="49" charset="0"/>
                <a:cs typeface="Consolas" panose="020B0609020204030204" pitchFamily="49" charset="0"/>
              </a:rPr>
              <a:t>return-value</a:t>
            </a: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68149962"/>
      </p:ext>
    </p:extLst>
  </p:cSld>
  <p:clrMapOvr>
    <a:masterClrMapping/>
  </p:clrMapOvr>
  <mc:AlternateContent xmlns:mc="http://schemas.openxmlformats.org/markup-compatibility/2006">
    <mc:Choice xmlns:p14="http://schemas.microsoft.com/office/powerpoint/2010/main" Requires="p14">
      <p:transition spd="slow" p14:dur="2000" advTm="60654"/>
    </mc:Choice>
    <mc:Fallback>
      <p:transition spd="slow" advTm="60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Assignment</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Solution: deallocate the memory first before assigning it again</a:t>
            </a:r>
            <a:r>
              <a:rPr lang="en-CA" dirty="0" smtClean="0">
                <a:solidFill>
                  <a:schemeClr val="bg1"/>
                </a:solidFill>
              </a:rPr>
              <a:t> x </a:t>
            </a:r>
            <a:r>
              <a:rPr lang="en-CA" dirty="0" err="1" smtClean="0">
                <a:solidFill>
                  <a:schemeClr val="bg1"/>
                </a:solidFill>
              </a:rPr>
              <a:t>x</a:t>
            </a:r>
            <a:r>
              <a:rPr lang="en-CA" dirty="0" smtClean="0">
                <a:solidFill>
                  <a:schemeClr val="bg1"/>
                </a:solidFill>
              </a:rPr>
              <a:t> </a:t>
            </a:r>
            <a:r>
              <a:rPr lang="en-CA" dirty="0" err="1" smtClean="0">
                <a:solidFill>
                  <a:schemeClr val="bg1"/>
                </a:solidFill>
              </a:rPr>
              <a:t>x</a:t>
            </a:r>
            <a:r>
              <a:rPr lang="en-CA" dirty="0" smtClean="0">
                <a:solidFill>
                  <a:schemeClr val="bg1"/>
                </a:solidFill>
              </a:rPr>
              <a:t> </a:t>
            </a:r>
            <a:r>
              <a:rPr lang="en-CA" dirty="0" err="1" smtClean="0">
                <a:solidFill>
                  <a:schemeClr val="bg1"/>
                </a:solidFill>
              </a:rPr>
              <a:t>x</a:t>
            </a:r>
            <a:r>
              <a:rPr lang="en-CA" dirty="0" smtClean="0">
                <a:solidFill>
                  <a:schemeClr val="bg1"/>
                </a:solidFill>
              </a:rPr>
              <a:t> </a:t>
            </a:r>
            <a:r>
              <a:rPr lang="en-CA" dirty="0" err="1" smtClean="0">
                <a:solidFill>
                  <a:schemeClr val="bg1"/>
                </a:solidFill>
              </a:rPr>
              <a:t>x</a:t>
            </a:r>
            <a:r>
              <a:rPr lang="en-CA" dirty="0" smtClean="0">
                <a:solidFill>
                  <a:schemeClr val="bg1"/>
                </a:solidFill>
              </a:rPr>
              <a:t> </a:t>
            </a:r>
            <a:r>
              <a:rPr lang="en-CA" dirty="0" err="1" smtClean="0">
                <a:solidFill>
                  <a:schemeClr val="bg1"/>
                </a:solidFill>
              </a:rPr>
              <a:t>x</a:t>
            </a:r>
            <a:r>
              <a:rPr lang="en-CA" dirty="0" smtClean="0">
                <a:solidFill>
                  <a:schemeClr val="bg1"/>
                </a:solidFill>
              </a:rPr>
              <a:t> </a:t>
            </a:r>
            <a:r>
              <a:rPr lang="en-CA" dirty="0" err="1" smtClean="0">
                <a:solidFill>
                  <a:schemeClr val="bg1"/>
                </a:solidFill>
              </a:rPr>
              <a:t>x</a:t>
            </a:r>
            <a:endParaRPr lang="en-CA" dirty="0" smtClean="0">
              <a:solidFill>
                <a:schemeClr val="bg1"/>
              </a:solidFill>
            </a:endParaRPr>
          </a:p>
          <a:p>
            <a:pPr marL="800100" lvl="2" indent="0">
              <a:buNone/>
            </a:pPr>
            <a:r>
              <a:rPr lang="en-CA" dirty="0" smtClean="0">
                <a:latin typeface="Consolas" panose="020B0609020204030204" pitchFamily="49" charset="0"/>
                <a:cs typeface="Consolas" panose="020B0609020204030204" pitchFamily="49" charset="0"/>
              </a:rPr>
              <a:t>int f( </a:t>
            </a:r>
            <a:r>
              <a:rPr lang="en-CA" i="1" dirty="0" smtClean="0">
                <a:latin typeface="Consolas" panose="020B0609020204030204" pitchFamily="49" charset="0"/>
                <a:cs typeface="Consolas" panose="020B0609020204030204" pitchFamily="49" charset="0"/>
              </a:rPr>
              <a:t>parameters... </a:t>
            </a:r>
            <a:r>
              <a:rPr lang="en-CA" dirty="0" smtClean="0">
                <a:latin typeface="Consolas" panose="020B0609020204030204" pitchFamily="49" charset="0"/>
                <a:cs typeface="Consolas" panose="020B0609020204030204" pitchFamily="49" charset="0"/>
              </a:rPr>
              <a:t>) {</a:t>
            </a: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err="1" smtClean="0">
                <a:solidFill>
                  <a:srgbClr val="FF0000"/>
                </a:solidFill>
                <a:latin typeface="Consolas" panose="020B0609020204030204" pitchFamily="49" charset="0"/>
                <a:cs typeface="Consolas" panose="020B0609020204030204" pitchFamily="49" charset="0"/>
              </a:rPr>
              <a:t>int</a:t>
            </a: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a:t>
            </a:r>
            <a:r>
              <a:rPr lang="en-CA" dirty="0" err="1" smtClean="0">
                <a:solidFill>
                  <a:srgbClr val="FF0000"/>
                </a:solidFill>
                <a:latin typeface="Consolas" panose="020B0609020204030204" pitchFamily="49" charset="0"/>
                <a:cs typeface="Consolas" panose="020B0609020204030204" pitchFamily="49" charset="0"/>
              </a:rPr>
              <a:t>a_data_array</a:t>
            </a:r>
            <a:r>
              <a:rPr lang="en-CA" dirty="0" smtClean="0">
                <a:solidFill>
                  <a:srgbClr val="FF0000"/>
                </a:solidFill>
                <a:latin typeface="Consolas" panose="020B0609020204030204" pitchFamily="49" charset="0"/>
                <a:cs typeface="Consolas" panose="020B0609020204030204" pitchFamily="49" charset="0"/>
              </a:rPr>
              <a:t>{new </a:t>
            </a:r>
            <a:r>
              <a:rPr lang="en-CA" dirty="0" smtClean="0">
                <a:solidFill>
                  <a:srgbClr val="FF0000"/>
                </a:solidFill>
                <a:latin typeface="Consolas" panose="020B0609020204030204" pitchFamily="49" charset="0"/>
                <a:cs typeface="Consolas" panose="020B0609020204030204" pitchFamily="49" charset="0"/>
              </a:rPr>
              <a:t>int[10]};</a:t>
            </a: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 Do something with the allocated memory</a:t>
            </a:r>
          </a:p>
          <a:p>
            <a:pPr marL="800100" lvl="2" indent="0">
              <a:buNone/>
            </a:pPr>
            <a:r>
              <a:rPr lang="en-CA" dirty="0" smtClean="0">
                <a:latin typeface="Consolas" panose="020B0609020204030204" pitchFamily="49" charset="0"/>
                <a:cs typeface="Consolas" panose="020B0609020204030204" pitchFamily="49" charset="0"/>
              </a:rPr>
              <a:t>    if ( </a:t>
            </a:r>
            <a:r>
              <a:rPr lang="en-CA" i="1" dirty="0" smtClean="0">
                <a:latin typeface="Consolas" panose="020B0609020204030204" pitchFamily="49" charset="0"/>
                <a:cs typeface="Consolas" panose="020B0609020204030204" pitchFamily="49" charset="0"/>
              </a:rPr>
              <a:t>some-condition</a:t>
            </a:r>
            <a:r>
              <a:rPr lang="en-CA" dirty="0" smtClean="0">
                <a:latin typeface="Consolas" panose="020B0609020204030204" pitchFamily="49" charset="0"/>
                <a:cs typeface="Consolas" panose="020B0609020204030204" pitchFamily="49" charset="0"/>
              </a:rPr>
              <a:t> ) {</a:t>
            </a:r>
          </a:p>
          <a:p>
            <a:pPr marL="800100" lvl="2" indent="0">
              <a:buNone/>
            </a:pPr>
            <a:r>
              <a:rPr lang="en-CA" dirty="0" smtClean="0">
                <a:latin typeface="Consolas" panose="020B0609020204030204" pitchFamily="49" charset="0"/>
                <a:cs typeface="Consolas" panose="020B0609020204030204" pitchFamily="49" charset="0"/>
              </a:rPr>
              <a:t>        // Deallocate first, then assign new memory</a:t>
            </a:r>
          </a:p>
          <a:p>
            <a:pPr marL="800100" lvl="2" indent="0">
              <a:buNone/>
            </a:pP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delete[] </a:t>
            </a:r>
            <a:r>
              <a:rPr lang="en-CA" dirty="0" err="1" smtClean="0">
                <a:solidFill>
                  <a:srgbClr val="FF0000"/>
                </a:solidFill>
                <a:latin typeface="Consolas" panose="020B0609020204030204" pitchFamily="49" charset="0"/>
                <a:cs typeface="Consolas" panose="020B0609020204030204" pitchFamily="49" charset="0"/>
              </a:rPr>
              <a:t>a_data_array</a:t>
            </a:r>
            <a:r>
              <a:rPr lang="en-CA" dirty="0" smtClean="0">
                <a:solidFill>
                  <a:srgbClr val="FF0000"/>
                </a:solidFill>
                <a:latin typeface="Consolas" panose="020B0609020204030204" pitchFamily="49" charset="0"/>
                <a:cs typeface="Consolas" panose="020B0609020204030204" pitchFamily="49" charset="0"/>
              </a:rPr>
              <a:t>;</a:t>
            </a:r>
          </a:p>
          <a:p>
            <a:pPr marL="800100" lvl="2" indent="0">
              <a:buNone/>
            </a:pPr>
            <a:r>
              <a:rPr lang="en-CA" dirty="0" smtClean="0">
                <a:solidFill>
                  <a:srgbClr val="FF0000"/>
                </a:solidFill>
                <a:latin typeface="Consolas" panose="020B0609020204030204" pitchFamily="49" charset="0"/>
                <a:cs typeface="Consolas" panose="020B0609020204030204" pitchFamily="49" charset="0"/>
              </a:rPr>
              <a:t>        </a:t>
            </a:r>
            <a:r>
              <a:rPr lang="en-CA" dirty="0" err="1" smtClean="0">
                <a:solidFill>
                  <a:srgbClr val="FF0000"/>
                </a:solidFill>
                <a:latin typeface="Consolas" panose="020B0609020204030204" pitchFamily="49" charset="0"/>
                <a:cs typeface="Consolas" panose="020B0609020204030204" pitchFamily="49" charset="0"/>
              </a:rPr>
              <a:t>a_data_array</a:t>
            </a:r>
            <a:r>
              <a:rPr lang="en-CA" dirty="0" smtClean="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new int[20];</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 </a:t>
            </a:r>
            <a:endParaRPr lang="en-CA" dirty="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a:solidFill>
                  <a:srgbClr val="FF0000"/>
                </a:solidFill>
                <a:latin typeface="Consolas" panose="020B0609020204030204" pitchFamily="49" charset="0"/>
                <a:cs typeface="Consolas" panose="020B0609020204030204" pitchFamily="49" charset="0"/>
              </a:rPr>
              <a:t> </a:t>
            </a:r>
            <a:r>
              <a:rPr lang="en-CA" dirty="0" smtClean="0">
                <a:solidFill>
                  <a:srgbClr val="FF0000"/>
                </a:solidFill>
                <a:latin typeface="Consolas" panose="020B0609020204030204" pitchFamily="49" charset="0"/>
                <a:cs typeface="Consolas" panose="020B0609020204030204" pitchFamily="49" charset="0"/>
              </a:rPr>
              <a:t>   delete[] </a:t>
            </a:r>
            <a:r>
              <a:rPr lang="en-CA" dirty="0" err="1" smtClean="0">
                <a:solidFill>
                  <a:srgbClr val="FF0000"/>
                </a:solidFill>
                <a:latin typeface="Consolas" panose="020B0609020204030204" pitchFamily="49" charset="0"/>
                <a:cs typeface="Consolas" panose="020B0609020204030204" pitchFamily="49" charset="0"/>
              </a:rPr>
              <a:t>a_data_array</a:t>
            </a:r>
            <a:r>
              <a:rPr lang="en-CA" dirty="0" smtClean="0">
                <a:solidFill>
                  <a:srgbClr val="FF0000"/>
                </a:solidFill>
                <a:latin typeface="Consolas" panose="020B0609020204030204" pitchFamily="49" charset="0"/>
                <a:cs typeface="Consolas" panose="020B0609020204030204" pitchFamily="49" charset="0"/>
              </a:rPr>
              <a:t>;</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return </a:t>
            </a:r>
            <a:r>
              <a:rPr lang="en-CA" i="1" dirty="0" smtClean="0">
                <a:latin typeface="Consolas" panose="020B0609020204030204" pitchFamily="49" charset="0"/>
                <a:cs typeface="Consolas" panose="020B0609020204030204" pitchFamily="49" charset="0"/>
              </a:rPr>
              <a:t>return-value</a:t>
            </a:r>
            <a:r>
              <a:rPr lang="en-CA" dirty="0" smtClean="0">
                <a:latin typeface="Consolas" panose="020B0609020204030204" pitchFamily="49" charset="0"/>
                <a:cs typeface="Consolas" panose="020B0609020204030204" pitchFamily="49" charset="0"/>
              </a:rPr>
              <a:t>;</a:t>
            </a:r>
          </a:p>
          <a:p>
            <a:pPr marL="800100" lvl="2" indent="0">
              <a:buNone/>
            </a:pPr>
            <a:r>
              <a:rPr lang="en-CA" dirty="0" smtClean="0">
                <a:latin typeface="Consolas" panose="020B0609020204030204" pitchFamily="49" charset="0"/>
                <a:cs typeface="Consolas" panose="020B0609020204030204" pitchFamily="49" charset="0"/>
              </a:rPr>
              <a:t>}</a:t>
            </a:r>
          </a:p>
        </p:txBody>
      </p:sp>
      <p:sp>
        <p:nvSpPr>
          <p:cNvPr id="4" name="Rectangle 3"/>
          <p:cNvSpPr/>
          <p:nvPr/>
        </p:nvSpPr>
        <p:spPr>
          <a:xfrm>
            <a:off x="4199661" y="1972825"/>
            <a:ext cx="4980851" cy="646331"/>
          </a:xfrm>
          <a:prstGeom prst="rect">
            <a:avLst/>
          </a:prstGeom>
        </p:spPr>
        <p:txBody>
          <a:bodyPr wrap="none">
            <a:spAutoFit/>
          </a:bodyPr>
          <a:lstStyle/>
          <a:p>
            <a:r>
              <a:rPr lang="en-CA" dirty="0" smtClean="0">
                <a:solidFill>
                  <a:srgbClr val="0070C0"/>
                </a:solidFill>
                <a:latin typeface="Georgia" panose="02040502050405020303" pitchFamily="18" charset="0"/>
              </a:rPr>
              <a:t>It is always okay to call </a:t>
            </a:r>
            <a:r>
              <a:rPr lang="en-CA" dirty="0" smtClean="0">
                <a:solidFill>
                  <a:srgbClr val="0070C0"/>
                </a:solidFill>
                <a:latin typeface="Consolas" panose="020B0609020204030204" pitchFamily="49" charset="0"/>
              </a:rPr>
              <a:t>delete</a:t>
            </a:r>
            <a:r>
              <a:rPr lang="en-CA" dirty="0" smtClean="0">
                <a:solidFill>
                  <a:srgbClr val="0070C0"/>
                </a:solidFill>
                <a:latin typeface="Georgia" panose="02040502050405020303" pitchFamily="18" charset="0"/>
              </a:rPr>
              <a:t> on the </a:t>
            </a:r>
            <a:r>
              <a:rPr lang="en-CA" dirty="0" err="1" smtClean="0">
                <a:solidFill>
                  <a:srgbClr val="0070C0"/>
                </a:solidFill>
                <a:latin typeface="Consolas" panose="020B0609020204030204" pitchFamily="49" charset="0"/>
              </a:rPr>
              <a:t>nullptr</a:t>
            </a:r>
            <a:endParaRPr lang="en-CA" dirty="0" smtClean="0">
              <a:solidFill>
                <a:srgbClr val="0070C0"/>
              </a:solidFill>
              <a:latin typeface="Consolas" panose="020B0609020204030204" pitchFamily="49" charset="0"/>
            </a:endParaRPr>
          </a:p>
          <a:p>
            <a:r>
              <a:rPr lang="en-US" dirty="0" smtClean="0">
                <a:solidFill>
                  <a:srgbClr val="0070C0"/>
                </a:solidFill>
                <a:latin typeface="Georgia" panose="02040502050405020303" pitchFamily="18" charset="0"/>
              </a:rPr>
              <a:t>   – Nothing happens…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6826963"/>
      </p:ext>
    </p:extLst>
  </p:cSld>
  <p:clrMapOvr>
    <a:masterClrMapping/>
  </p:clrMapOvr>
  <mc:AlternateContent xmlns:mc="http://schemas.openxmlformats.org/markup-compatibility/2006">
    <mc:Choice xmlns:p14="http://schemas.microsoft.com/office/powerpoint/2010/main" Requires="p14">
      <p:transition spd="slow" p14:dur="2000" advTm="35813"/>
    </mc:Choice>
    <mc:Fallback>
      <p:transition spd="slow" advTm="3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8|15.1"/>
</p:tagLst>
</file>

<file path=ppt/tags/tag2.xml><?xml version="1.0" encoding="utf-8"?>
<p:tagLst xmlns:a="http://schemas.openxmlformats.org/drawingml/2006/main" xmlns:r="http://schemas.openxmlformats.org/officeDocument/2006/relationships" xmlns:p="http://schemas.openxmlformats.org/presentationml/2006/main">
  <p:tag name="TIMING" val="|14.4|10|10.4|9.6"/>
</p:tagLst>
</file>

<file path=ppt/tags/tag3.xml><?xml version="1.0" encoding="utf-8"?>
<p:tagLst xmlns:a="http://schemas.openxmlformats.org/drawingml/2006/main" xmlns:r="http://schemas.openxmlformats.org/officeDocument/2006/relationships" xmlns:p="http://schemas.openxmlformats.org/presentationml/2006/main">
  <p:tag name="TIMING" val="|20.3|7.7"/>
</p:tagLst>
</file>

<file path=ppt/tags/tag4.xml><?xml version="1.0" encoding="utf-8"?>
<p:tagLst xmlns:a="http://schemas.openxmlformats.org/drawingml/2006/main" xmlns:r="http://schemas.openxmlformats.org/officeDocument/2006/relationships" xmlns:p="http://schemas.openxmlformats.org/presentationml/2006/main">
  <p:tag name="TIMING" val="|9.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76992</TotalTime>
  <Words>1129</Words>
  <Application>Microsoft Office PowerPoint</Application>
  <PresentationFormat>On-screen Show (4:3)</PresentationFormat>
  <Paragraphs>219</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Custom Design</vt:lpstr>
      <vt:lpstr>Memory leaks</vt:lpstr>
      <vt:lpstr>Outline</vt:lpstr>
      <vt:lpstr>Dynamically memory allocation</vt:lpstr>
      <vt:lpstr>Memory leaks</vt:lpstr>
      <vt:lpstr>Losing scope</vt:lpstr>
      <vt:lpstr>Losing scope</vt:lpstr>
      <vt:lpstr>Losing scope</vt:lpstr>
      <vt:lpstr>Assignment</vt:lpstr>
      <vt:lpstr>Assignment</vt:lpstr>
      <vt:lpstr>Premature allocation</vt:lpstr>
      <vt:lpstr>Premature allocation</vt:lpstr>
      <vt:lpstr>Tips to avoid memory leaks</vt:lpstr>
      <vt:lpstr>Restrict allocation to initialization</vt:lpstr>
      <vt:lpstr>Check pointers before they leave scope</vt:lpstr>
      <vt:lpstr>Use the smallest possible scope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1325</cp:revision>
  <cp:lastPrinted>2018-08-01T20:03:59Z</cp:lastPrinted>
  <dcterms:created xsi:type="dcterms:W3CDTF">2009-09-11T23:00:44Z</dcterms:created>
  <dcterms:modified xsi:type="dcterms:W3CDTF">2020-10-02T18:05:05Z</dcterms:modified>
</cp:coreProperties>
</file>